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2"/>
  </p:notesMasterIdLst>
  <p:sldIdLst>
    <p:sldId id="257" r:id="rId2"/>
    <p:sldId id="394" r:id="rId3"/>
    <p:sldId id="349" r:id="rId4"/>
    <p:sldId id="282" r:id="rId5"/>
    <p:sldId id="350" r:id="rId6"/>
    <p:sldId id="331" r:id="rId7"/>
    <p:sldId id="427" r:id="rId8"/>
    <p:sldId id="260" r:id="rId9"/>
    <p:sldId id="333" r:id="rId10"/>
    <p:sldId id="271" r:id="rId11"/>
    <p:sldId id="273" r:id="rId12"/>
    <p:sldId id="401" r:id="rId13"/>
    <p:sldId id="426" r:id="rId14"/>
    <p:sldId id="274" r:id="rId15"/>
    <p:sldId id="415" r:id="rId16"/>
    <p:sldId id="334" r:id="rId17"/>
    <p:sldId id="275" r:id="rId18"/>
    <p:sldId id="315" r:id="rId19"/>
    <p:sldId id="316" r:id="rId20"/>
    <p:sldId id="278" r:id="rId21"/>
    <p:sldId id="429" r:id="rId22"/>
    <p:sldId id="418" r:id="rId23"/>
    <p:sldId id="256" r:id="rId24"/>
    <p:sldId id="419" r:id="rId25"/>
    <p:sldId id="258" r:id="rId26"/>
    <p:sldId id="259" r:id="rId27"/>
    <p:sldId id="425" r:id="rId28"/>
    <p:sldId id="428" r:id="rId29"/>
    <p:sldId id="430" r:id="rId30"/>
    <p:sldId id="431" r:id="rId31"/>
    <p:sldId id="432" r:id="rId32"/>
    <p:sldId id="396" r:id="rId33"/>
    <p:sldId id="279" r:id="rId34"/>
    <p:sldId id="413" r:id="rId35"/>
    <p:sldId id="402" r:id="rId36"/>
    <p:sldId id="420" r:id="rId37"/>
    <p:sldId id="399" r:id="rId38"/>
    <p:sldId id="284" r:id="rId39"/>
    <p:sldId id="285" r:id="rId40"/>
    <p:sldId id="407" r:id="rId41"/>
    <p:sldId id="414" r:id="rId42"/>
    <p:sldId id="405" r:id="rId43"/>
    <p:sldId id="398" r:id="rId44"/>
    <p:sldId id="298" r:id="rId45"/>
    <p:sldId id="300" r:id="rId46"/>
    <p:sldId id="301" r:id="rId47"/>
    <p:sldId id="406" r:id="rId48"/>
    <p:sldId id="306" r:id="rId49"/>
    <p:sldId id="395" r:id="rId50"/>
    <p:sldId id="353" r:id="rId51"/>
    <p:sldId id="354" r:id="rId52"/>
    <p:sldId id="355" r:id="rId53"/>
    <p:sldId id="390" r:id="rId54"/>
    <p:sldId id="358" r:id="rId55"/>
    <p:sldId id="391" r:id="rId56"/>
    <p:sldId id="360" r:id="rId57"/>
    <p:sldId id="362" r:id="rId58"/>
    <p:sldId id="417" r:id="rId59"/>
    <p:sldId id="422" r:id="rId60"/>
    <p:sldId id="363" r:id="rId61"/>
    <p:sldId id="364" r:id="rId62"/>
    <p:sldId id="365" r:id="rId63"/>
    <p:sldId id="366" r:id="rId64"/>
    <p:sldId id="367" r:id="rId65"/>
    <p:sldId id="368" r:id="rId66"/>
    <p:sldId id="369" r:id="rId67"/>
    <p:sldId id="370" r:id="rId68"/>
    <p:sldId id="371" r:id="rId69"/>
    <p:sldId id="386" r:id="rId70"/>
    <p:sldId id="423" r:id="rId71"/>
    <p:sldId id="372" r:id="rId72"/>
    <p:sldId id="382" r:id="rId73"/>
    <p:sldId id="381" r:id="rId74"/>
    <p:sldId id="374" r:id="rId75"/>
    <p:sldId id="375" r:id="rId76"/>
    <p:sldId id="376" r:id="rId77"/>
    <p:sldId id="404" r:id="rId78"/>
    <p:sldId id="379" r:id="rId79"/>
    <p:sldId id="377" r:id="rId80"/>
    <p:sldId id="378" r:id="rId81"/>
    <p:sldId id="380" r:id="rId82"/>
    <p:sldId id="387" r:id="rId83"/>
    <p:sldId id="392" r:id="rId84"/>
    <p:sldId id="385" r:id="rId85"/>
    <p:sldId id="416" r:id="rId86"/>
    <p:sldId id="393" r:id="rId87"/>
    <p:sldId id="384" r:id="rId88"/>
    <p:sldId id="288" r:id="rId89"/>
    <p:sldId id="433" r:id="rId90"/>
    <p:sldId id="424" r:id="rId91"/>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DBEC"/>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072" autoAdjust="0"/>
  </p:normalViewPr>
  <p:slideViewPr>
    <p:cSldViewPr>
      <p:cViewPr varScale="1">
        <p:scale>
          <a:sx n="96" d="100"/>
          <a:sy n="96" d="100"/>
        </p:scale>
        <p:origin x="1920"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6.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21</a:t>
            </a:fld>
            <a:endParaRPr lang="en-US"/>
          </a:p>
        </p:txBody>
      </p:sp>
    </p:spTree>
    <p:extLst>
      <p:ext uri="{BB962C8B-B14F-4D97-AF65-F5344CB8AC3E}">
        <p14:creationId xmlns:p14="http://schemas.microsoft.com/office/powerpoint/2010/main" val="4070255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34</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43</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44</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45</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46</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58</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69</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73</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79</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80</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83</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84</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85</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86</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10/22/2024</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10/22/2024</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10/22/2024</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4.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41.png"/><Relationship Id="rId4" Type="http://schemas.openxmlformats.org/officeDocument/2006/relationships/hyperlink" Target="https://itnext.io/permutations-combinations-algorithms-cheat-sheet-68c14879aba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hyperlink" Target="https://itnext.io/permutations-combinations-algorithms-cheat-sheet-68c14879aba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8.png"/><Relationship Id="rId7" Type="http://schemas.openxmlformats.org/officeDocument/2006/relationships/image" Target="../media/image36.png"/><Relationship Id="rId2" Type="http://schemas.openxmlformats.org/officeDocument/2006/relationships/image" Target="../media/image27.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8.png"/><Relationship Id="rId7" Type="http://schemas.openxmlformats.org/officeDocument/2006/relationships/image" Target="../media/image38.png"/><Relationship Id="rId2" Type="http://schemas.openxmlformats.org/officeDocument/2006/relationships/image" Target="../media/image27.png"/><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41.png"/><Relationship Id="rId5" Type="http://schemas.openxmlformats.org/officeDocument/2006/relationships/image" Target="../media/image30.png"/><Relationship Id="rId10" Type="http://schemas.openxmlformats.org/officeDocument/2006/relationships/image" Target="../media/image40.png"/><Relationship Id="rId4" Type="http://schemas.openxmlformats.org/officeDocument/2006/relationships/image" Target="../media/image29.png"/><Relationship Id="rId9"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72.png"/></Relationships>
</file>

<file path=ppt/slides/_rels/slide62.xml.rels><?xml version="1.0" encoding="UTF-8" standalone="yes"?>
<Relationships xmlns="http://schemas.openxmlformats.org/package/2006/relationships"><Relationship Id="rId3" Type="http://schemas.openxmlformats.org/officeDocument/2006/relationships/image" Target="../media/image571.png"/><Relationship Id="rId7"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0.png"/><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s://en.wikipedia.org/wiki/A*_search_algorith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671.png"/></Relationships>
</file>

<file path=ppt/slides/_rels/slide7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png"/></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5.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8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9.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80.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6.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630.png"/><Relationship Id="rId7" Type="http://schemas.openxmlformats.org/officeDocument/2006/relationships/image" Target="../media/image88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Not a Tree!</a:t>
            </a:r>
            <a:br>
              <a:rPr lang="en-US" dirty="0"/>
            </a:br>
            <a:r>
              <a:rPr lang="en-US" dirty="0"/>
              <a:t>It can have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738171"/>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or</a:t>
            </a:r>
            <a:r>
              <a:rPr lang="en-US" b="1" dirty="0">
                <a:solidFill>
                  <a:srgbClr val="FF0000"/>
                </a:solidFill>
              </a:rPr>
              <a:t> multiple paths to the same state.</a:t>
            </a:r>
            <a:r>
              <a:rPr lang="en-US" dirty="0"/>
              <a:t> These are called redundant paths. Cycles in the search space must be broken to prevent infinite loops. Removing other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876490" y="2685535"/>
            <a:ext cx="1226312" cy="738664"/>
          </a:xfrm>
          <a:prstGeom prst="rect">
            <a:avLst/>
          </a:prstGeom>
        </p:spPr>
        <p:txBody>
          <a:bodyPr wrap="square">
            <a:spAutoFit/>
          </a:bodyPr>
          <a:lstStyle/>
          <a:p>
            <a:pPr algn="ctr"/>
            <a:r>
              <a:rPr lang="en-US" sz="1400" dirty="0"/>
              <a:t>Non-cycle 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18"/>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p:spPr>
        <p:style>
          <a:lnRef idx="3">
            <a:schemeClr val="accent2"/>
          </a:lnRef>
          <a:fillRef idx="0">
            <a:schemeClr val="accent2"/>
          </a:fillRef>
          <a:effectRef idx="2">
            <a:schemeClr val="accent2"/>
          </a:effectRef>
          <a:fontRef idx="minor">
            <a:schemeClr val="tx1"/>
          </a:fontRef>
        </p:style>
      </p:cxn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3810000"/>
          </a:xfrm>
        </p:spPr>
        <p:style>
          <a:lnRef idx="2">
            <a:schemeClr val="accent2"/>
          </a:lnRef>
          <a:fillRef idx="1">
            <a:schemeClr val="lt1"/>
          </a:fillRef>
          <a:effectRef idx="0">
            <a:schemeClr val="accent2"/>
          </a:effectRef>
          <a:fontRef idx="minor">
            <a:schemeClr val="dk1"/>
          </a:fontRef>
        </p:style>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next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Properties</a:t>
            </a:r>
          </a:p>
        </p:txBody>
      </p:sp>
      <p:sp>
        <p:nvSpPr>
          <p:cNvPr id="24579" name="Rectangle 3"/>
          <p:cNvSpPr>
            <a:spLocks noGrp="1" noChangeArrowheads="1"/>
          </p:cNvSpPr>
          <p:nvPr>
            <p:ph idx="1"/>
          </p:nvPr>
        </p:nvSpPr>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Time and Space Complexity</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628650" y="1825624"/>
                <a:ext cx="7886700" cy="4498975"/>
              </a:xfrm>
            </p:spPr>
            <p:txBody>
              <a:bodyPr>
                <a:normAutofit fontScale="925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marL="0" indent="0">
                  <a:lnSpc>
                    <a:spcPct val="90000"/>
                  </a:lnSpc>
                  <a:buNone/>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14:m>
                  <m:oMath xmlns:m="http://schemas.openxmlformats.org/officeDocument/2006/math">
                    <m:r>
                      <a:rPr lang="en-US" sz="3000" b="0" i="1" smtClean="0">
                        <a:latin typeface="Cambria Math" panose="02040503050406030204" pitchFamily="18" charset="0"/>
                      </a:rPr>
                      <m:t>𝑂</m:t>
                    </m:r>
                    <m:r>
                      <a:rPr lang="en-US" sz="3000" b="0" i="1" smtClean="0">
                        <a:latin typeface="Cambria Math" panose="02040503050406030204" pitchFamily="18" charset="0"/>
                      </a:rPr>
                      <m:t>(</m:t>
                    </m:r>
                    <m:r>
                      <a:rPr lang="en-US" sz="3000" b="0" i="1" smtClean="0">
                        <a:latin typeface="Cambria Math" panose="02040503050406030204" pitchFamily="18" charset="0"/>
                      </a:rPr>
                      <m:t>𝑛</m:t>
                    </m:r>
                    <m:r>
                      <a:rPr lang="en-US" sz="3000" b="0" i="1" smtClean="0">
                        <a:latin typeface="Cambria Math" panose="02040503050406030204" pitchFamily="18" charset="0"/>
                      </a:rPr>
                      <m:t>)</m:t>
                    </m:r>
                  </m:oMath>
                </a14:m>
                <a:br>
                  <a:rPr lang="en-US" sz="3000" dirty="0"/>
                </a:br>
                <a:br>
                  <a:rPr lang="en-US" sz="2400" dirty="0"/>
                </a:br>
                <a:endParaRPr lang="en-US" sz="2400" dirty="0"/>
              </a:p>
              <a:p>
                <a:pPr>
                  <a:lnSpc>
                    <a:spcPct val="90000"/>
                  </a:lnSpc>
                </a:pPr>
                <a:r>
                  <a:rPr lang="en-US" sz="2400" dirty="0"/>
                  <a:t>Often used metrics if the state space is only implicitly defined by initial state, actions and a transition function are:</a:t>
                </a:r>
              </a:p>
              <a:p>
                <a:pPr lvl="1"/>
                <a14:m>
                  <m:oMath xmlns:m="http://schemas.openxmlformats.org/officeDocument/2006/math">
                    <m:r>
                      <a:rPr lang="en-US" sz="2000" i="1" dirty="0" smtClean="0">
                        <a:latin typeface="Cambria Math" panose="02040503050406030204" pitchFamily="18" charset="0"/>
                      </a:rPr>
                      <m:t>𝑏</m:t>
                    </m:r>
                  </m:oMath>
                </a14:m>
                <a:r>
                  <a:rPr lang="en-US" sz="2000" i="1" dirty="0"/>
                  <a:t>:</a:t>
                </a:r>
                <a:r>
                  <a:rPr lang="en-US" sz="2000" dirty="0"/>
                  <a:t> maximum branching factor of the search tree (number of available actions).</a:t>
                </a:r>
                <a:endParaRPr lang="en-US" sz="2000" b="1" i="1" dirty="0"/>
              </a:p>
              <a:p>
                <a:pPr lvl="1"/>
                <a14:m>
                  <m:oMath xmlns:m="http://schemas.openxmlformats.org/officeDocument/2006/math">
                    <m:r>
                      <a:rPr lang="en-US" sz="2000" i="1" dirty="0">
                        <a:latin typeface="Cambria Math" panose="02040503050406030204" pitchFamily="18" charset="0"/>
                      </a:rPr>
                      <m:t>𝑚</m:t>
                    </m:r>
                  </m:oMath>
                </a14:m>
                <a:r>
                  <a:rPr lang="en-US" sz="2000" i="1" dirty="0"/>
                  <a:t>: </a:t>
                </a:r>
                <a:r>
                  <a:rPr lang="en-US" sz="2000" dirty="0"/>
                  <a:t>length of the longest path (loops need to be removed).</a:t>
                </a:r>
                <a:endParaRPr lang="en-US" sz="2000" i="1" dirty="0">
                  <a:latin typeface="Cambria Math" panose="02040503050406030204" pitchFamily="18" charset="0"/>
                </a:endParaRPr>
              </a:p>
              <a:p>
                <a:pPr lvl="1">
                  <a:lnSpc>
                    <a:spcPct val="90000"/>
                  </a:lnSpc>
                </a:pPr>
                <a14:m>
                  <m:oMath xmlns:m="http://schemas.openxmlformats.org/officeDocument/2006/math">
                    <m:r>
                      <a:rPr lang="en-US" sz="2000" i="1" dirty="0" smtClean="0">
                        <a:latin typeface="Cambria Math" panose="02040503050406030204" pitchFamily="18" charset="0"/>
                      </a:rPr>
                      <m:t>𝑑</m:t>
                    </m:r>
                  </m:oMath>
                </a14:m>
                <a:r>
                  <a:rPr lang="en-US" sz="2000" i="1" dirty="0"/>
                  <a:t>: </a:t>
                </a:r>
                <a:r>
                  <a:rPr lang="en-US" sz="2000" dirty="0"/>
                  <a:t>depth of the optimal solution.</a:t>
                </a:r>
                <a:br>
                  <a:rPr lang="en-US" sz="2000" dirty="0"/>
                </a:br>
                <a:br>
                  <a:rPr lang="en-US" sz="2000" dirty="0"/>
                </a:br>
                <a14:m>
                  <m:oMath xmlns:m="http://schemas.openxmlformats.org/officeDocument/2006/math">
                    <m:r>
                      <a:rPr lang="en-US" sz="2600" b="0" i="1" smtClean="0">
                        <a:latin typeface="Cambria Math" panose="02040503050406030204" pitchFamily="18" charset="0"/>
                      </a:rPr>
                      <m:t>𝑛</m:t>
                    </m:r>
                    <m:r>
                      <a:rPr lang="en-US" sz="2600" b="0" i="1" smtClean="0">
                        <a:latin typeface="Cambria Math" panose="02040503050406030204" pitchFamily="18" charset="0"/>
                      </a:rPr>
                      <m:t>=</m:t>
                    </m:r>
                    <m:r>
                      <a:rPr lang="en-US" sz="2600" b="0" i="1" smtClean="0">
                        <a:latin typeface="Cambria Math" panose="02040503050406030204" pitchFamily="18" charset="0"/>
                      </a:rPr>
                      <m:t>𝑓</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𝑑</m:t>
                        </m:r>
                        <m:r>
                          <a:rPr lang="en-US" sz="2600" b="0" i="1" smtClean="0">
                            <a:latin typeface="Cambria Math" panose="02040503050406030204" pitchFamily="18" charset="0"/>
                          </a:rPr>
                          <m:t>,</m:t>
                        </m:r>
                        <m:r>
                          <a:rPr lang="en-US" sz="2600" b="0" i="1" smtClean="0">
                            <a:latin typeface="Cambria Math" panose="02040503050406030204" pitchFamily="18" charset="0"/>
                          </a:rPr>
                          <m:t>𝑚</m:t>
                        </m:r>
                        <m:r>
                          <a:rPr lang="en-US" sz="2600" b="0" i="1" smtClean="0">
                            <a:latin typeface="Cambria Math" panose="02040503050406030204" pitchFamily="18" charset="0"/>
                          </a:rPr>
                          <m:t>,</m:t>
                        </m:r>
                        <m:r>
                          <a:rPr lang="en-US" sz="2600" b="0" i="1" smtClean="0">
                            <a:latin typeface="Cambria Math" panose="02040503050406030204" pitchFamily="18" charset="0"/>
                          </a:rPr>
                          <m:t>𝑏</m:t>
                        </m:r>
                      </m:e>
                    </m:d>
                    <m:r>
                      <a:rPr lang="en-US" sz="2600" b="0" i="1" smtClean="0">
                        <a:latin typeface="Cambria Math" panose="02040503050406030204" pitchFamily="18" charset="0"/>
                      </a:rPr>
                      <m:t>⇒</m:t>
                    </m:r>
                    <m:r>
                      <a:rPr lang="en-US" sz="2600" b="0" i="1" smtClean="0">
                        <a:latin typeface="Cambria Math" panose="02040503050406030204" pitchFamily="18" charset="0"/>
                      </a:rPr>
                      <m:t>𝑂</m:t>
                    </m:r>
                    <m:r>
                      <a:rPr lang="en-US" sz="2600" b="0" i="1" smtClean="0">
                        <a:latin typeface="Cambria Math" panose="02040503050406030204" pitchFamily="18" charset="0"/>
                      </a:rPr>
                      <m:t>(</m:t>
                    </m:r>
                    <m:r>
                      <a:rPr lang="en-US" sz="2600" b="0" i="1" smtClean="0">
                        <a:latin typeface="Cambria Math" panose="02040503050406030204" pitchFamily="18" charset="0"/>
                      </a:rPr>
                      <m:t>𝑓</m:t>
                    </m:r>
                    <m:r>
                      <a:rPr lang="en-US" sz="2600" b="0" i="1" smtClean="0">
                        <a:latin typeface="Cambria Math" panose="02040503050406030204" pitchFamily="18" charset="0"/>
                      </a:rPr>
                      <m:t>(</m:t>
                    </m:r>
                    <m:r>
                      <a:rPr lang="en-US" sz="2600" b="0" i="1" smtClean="0">
                        <a:latin typeface="Cambria Math" panose="02040503050406030204" pitchFamily="18" charset="0"/>
                      </a:rPr>
                      <m:t>𝑑</m:t>
                    </m:r>
                    <m:r>
                      <a:rPr lang="en-US" sz="2600" b="0" i="1" smtClean="0">
                        <a:latin typeface="Cambria Math" panose="02040503050406030204" pitchFamily="18" charset="0"/>
                      </a:rPr>
                      <m:t>,</m:t>
                    </m:r>
                    <m:r>
                      <a:rPr lang="en-US" sz="2600" b="0" i="1" smtClean="0">
                        <a:latin typeface="Cambria Math" panose="02040503050406030204" pitchFamily="18" charset="0"/>
                      </a:rPr>
                      <m:t>𝑚</m:t>
                    </m:r>
                    <m:r>
                      <a:rPr lang="en-US" sz="2600" b="0" i="1" smtClean="0">
                        <a:latin typeface="Cambria Math" panose="02040503050406030204" pitchFamily="18" charset="0"/>
                      </a:rPr>
                      <m:t>,</m:t>
                    </m:r>
                    <m:r>
                      <a:rPr lang="en-US" sz="2600" b="0" i="1" smtClean="0">
                        <a:latin typeface="Cambria Math" panose="02040503050406030204" pitchFamily="18" charset="0"/>
                      </a:rPr>
                      <m:t>𝑏</m:t>
                    </m:r>
                    <m:r>
                      <a:rPr lang="en-US" sz="2600" b="0" i="1" smtClean="0">
                        <a:latin typeface="Cambria Math" panose="02040503050406030204" pitchFamily="18" charset="0"/>
                      </a:rPr>
                      <m:t>))</m:t>
                    </m:r>
                  </m:oMath>
                </a14:m>
                <a:endParaRPr lang="en-US" sz="2000" dirty="0"/>
              </a:p>
              <a:p>
                <a:pPr marL="342900" lvl="1" indent="0">
                  <a:lnSpc>
                    <a:spcPct val="90000"/>
                  </a:lnSpc>
                  <a:buNone/>
                </a:pPr>
                <a:endParaRPr lang="en-US" sz="2000" dirty="0"/>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850" t="-2710" b="-1491"/>
                </a:stretch>
              </a:blipFill>
            </p:spPr>
            <p:txBody>
              <a:bodyPr/>
              <a:lstStyle/>
              <a:p>
                <a:r>
                  <a:rPr lang="en-US">
                    <a:noFill/>
                  </a:rPr>
                  <a:t> </a:t>
                </a:r>
              </a:p>
            </p:txBody>
          </p:sp>
        </mc:Fallback>
      </mc:AlternateContent>
    </p:spTree>
    <p:extLst>
      <p:ext uri="{BB962C8B-B14F-4D97-AF65-F5344CB8AC3E}">
        <p14:creationId xmlns:p14="http://schemas.microsoft.com/office/powerpoint/2010/main" val="11361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𝑙</m:t>
                    </m:r>
                  </m:oMath>
                </a14:m>
                <a:r>
                  <a:rPr lang="en-US" dirty="0"/>
                  <a:t> fluents (variables) is:</a:t>
                </a:r>
                <a:br>
                  <a:rPr lang="en-US" dirty="0"/>
                </a:br>
                <a:br>
                  <a:rPr lang="en-US" dirty="0"/>
                </a:br>
                <a:r>
                  <a:rPr lang="en-US" dirty="0"/>
                  <a:t>		</a:t>
                </a:r>
                <a14:m>
                  <m:oMath xmlns:m="http://schemas.openxmlformats.org/officeDocument/2006/math">
                    <m:r>
                      <a:rPr lang="en-US" i="1">
                        <a:latin typeface="Cambria Math" panose="02040503050406030204" pitchFamily="18" charset="0"/>
                      </a:rPr>
                      <m:t>𝑛</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𝑙</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032" t="-1410" r="-141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015663"/>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3674125"/>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3674125"/>
                <a:ext cx="1156535" cy="207749"/>
              </a:xfrm>
              <a:prstGeom prst="rect">
                <a:avLst/>
              </a:prstGeom>
              <a:blipFill>
                <a:blip r:embed="rId5"/>
                <a:stretch>
                  <a:fillRect l="-3158" r="-3158"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𝑛</m:t>
                    </m:r>
                    <m:r>
                      <a:rPr lang="en-US" sz="1400" b="0" i="0" smtClean="0">
                        <a:latin typeface="Cambria Math" panose="02040503050406030204" pitchFamily="18" charset="0"/>
                      </a:rPr>
                      <m:t>=</m:t>
                    </m:r>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5245039" y="5563409"/>
            <a:ext cx="818900" cy="33855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800" dirty="0"/>
              <a:t>r … # of rooms</a:t>
            </a:r>
            <a:br>
              <a:rPr lang="en-US" sz="800" dirty="0"/>
            </a:br>
            <a:r>
              <a:rPr lang="en-US" sz="800"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3434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343400"/>
                <a:ext cx="1860945" cy="2076402"/>
              </a:xfrm>
              <a:prstGeom prst="rect">
                <a:avLst/>
              </a:prstGeom>
              <a:noFill/>
            </p:spPr>
            <p:txBody>
              <a:bodyPr wrap="square" rtlCol="0">
                <a:spAutoFit/>
              </a:bodyPr>
              <a:lstStyle/>
              <a:p>
                <a:r>
                  <a:rPr lang="en-US" sz="1400" dirty="0"/>
                  <a:t>All arrangements with 8 queens on the board.</a:t>
                </a:r>
              </a:p>
              <a:p>
                <a:endParaRPr lang="en-US" sz="1400" dirty="0"/>
              </a:p>
              <a:p>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&lt;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2</m:t>
                        </m:r>
                      </m:e>
                      <m:sup>
                        <m:r>
                          <a:rPr lang="en-US" sz="1400" b="0" i="1" dirty="0" smtClean="0">
                            <a:latin typeface="Cambria Math" panose="02040503050406030204" pitchFamily="18" charset="0"/>
                          </a:rPr>
                          <m:t>64</m:t>
                        </m:r>
                      </m:sup>
                    </m:sSup>
                    <m:r>
                      <a:rPr lang="en-US" sz="1400" b="0" i="1" dirty="0" smtClean="0">
                        <a:latin typeface="Cambria Math" panose="02040503050406030204" pitchFamily="18" charset="0"/>
                      </a:rPr>
                      <m:t>≈1.8×</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19</m:t>
                        </m:r>
                      </m:sup>
                    </m:sSup>
                  </m:oMath>
                </a14:m>
                <a:r>
                  <a:rPr lang="en-US" sz="1400" b="0" dirty="0"/>
                  <a:t>  </a:t>
                </a:r>
              </a:p>
              <a:p>
                <a:endParaRPr lang="en-US" sz="1400" b="0" dirty="0"/>
              </a:p>
              <a:p>
                <a:r>
                  <a:rPr lang="en-US" sz="1400" dirty="0"/>
                  <a:t>We can only have 8 queens</a:t>
                </a:r>
                <a:r>
                  <a:rPr lang="en-US" sz="1400" b="0" dirty="0"/>
                  <a:t>:</a:t>
                </a:r>
                <a:br>
                  <a:rPr lang="en-US" sz="1400" b="0" dirty="0"/>
                </a:br>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64</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≈4.4×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9</m:t>
                        </m:r>
                      </m:sup>
                    </m:sSup>
                  </m:oMath>
                </a14:m>
                <a:r>
                  <a:rPr lang="en-US" sz="14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343400"/>
                <a:ext cx="1860945" cy="2076402"/>
              </a:xfrm>
              <a:prstGeom prst="rect">
                <a:avLst/>
              </a:prstGeom>
              <a:blipFill>
                <a:blip r:embed="rId7"/>
                <a:stretch>
                  <a:fillRect l="-984" t="-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3434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3434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367293"/>
                <a:ext cx="1823903" cy="2154436"/>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a:p>
                <a:endParaRPr lang="en-US" sz="1400" dirty="0"/>
              </a:p>
              <a:p>
                <a:r>
                  <a:rPr lang="en-US" sz="1200" dirty="0"/>
                  <a:t>The actual number can be obtained by a depth-first traversal of the game tree.</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367293"/>
                <a:ext cx="1823903" cy="2154436"/>
              </a:xfrm>
              <a:prstGeom prst="rect">
                <a:avLst/>
              </a:prstGeom>
              <a:blipFill>
                <a:blip r:embed="rId9"/>
                <a:stretch>
                  <a:fillRect l="-1003" t="-282" b="-1130"/>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Search Complexity?</a:t>
            </a:r>
          </a:p>
        </p:txBody>
      </p:sp>
      <mc:AlternateContent xmlns:mc="http://schemas.openxmlformats.org/markup-compatibility/2006" xmlns:a14="http://schemas.microsoft.com/office/drawing/2010/main">
        <mc:Choice Requires="a14">
          <p:sp>
            <p:nvSpPr>
              <p:cNvPr id="21" name="Content Placeholder 20">
                <a:extLst>
                  <a:ext uri="{FF2B5EF4-FFF2-40B4-BE49-F238E27FC236}">
                    <a16:creationId xmlns:a16="http://schemas.microsoft.com/office/drawing/2014/main" id="{39A5693D-07D0-6814-1463-F5C269E85442}"/>
                  </a:ext>
                </a:extLst>
              </p:cNvPr>
              <p:cNvSpPr>
                <a:spLocks noGrp="1"/>
              </p:cNvSpPr>
              <p:nvPr>
                <p:ph sz="half" idx="1"/>
              </p:nvPr>
            </p:nvSpPr>
            <p:spPr/>
            <p:txBody>
              <a:bodyPr>
                <a:normAutofit fontScale="85000" lnSpcReduction="20000"/>
              </a:bodyPr>
              <a:lstStyle/>
              <a:p>
                <a14:m>
                  <m:oMath xmlns:m="http://schemas.openxmlformats.org/officeDocument/2006/math">
                    <m:r>
                      <a:rPr lang="en-US" sz="2700" i="1" dirty="0" smtClean="0">
                        <a:latin typeface="Cambria Math" panose="02040503050406030204" pitchFamily="18" charset="0"/>
                      </a:rPr>
                      <m:t>𝑏</m:t>
                    </m:r>
                  </m:oMath>
                </a14:m>
                <a:r>
                  <a:rPr lang="en-US" sz="2700" i="1" dirty="0"/>
                  <a:t>:</a:t>
                </a:r>
                <a:r>
                  <a:rPr lang="en-US" sz="2700" dirty="0"/>
                  <a:t> maximum branching factor = number of available actions?</a:t>
                </a:r>
                <a:br>
                  <a:rPr lang="en-US" sz="2700" dirty="0"/>
                </a:br>
                <a:endParaRPr lang="en-US" sz="2700" dirty="0"/>
              </a:p>
              <a:p>
                <a:pPr marL="342900" lvl="1" indent="0">
                  <a:buNone/>
                </a:pPr>
                <a:r>
                  <a:rPr lang="en-US" sz="2400" dirty="0"/>
                  <a:t>3</a:t>
                </a:r>
                <a:br>
                  <a:rPr lang="en-US" sz="2400" dirty="0"/>
                </a:br>
                <a:endParaRPr lang="en-US" sz="2400" b="1" i="1" dirty="0"/>
              </a:p>
              <a:p>
                <a14:m>
                  <m:oMath xmlns:m="http://schemas.openxmlformats.org/officeDocument/2006/math">
                    <m:r>
                      <a:rPr lang="en-US" sz="2700" i="1" dirty="0">
                        <a:latin typeface="Cambria Math" panose="02040503050406030204" pitchFamily="18" charset="0"/>
                      </a:rPr>
                      <m:t>𝑚</m:t>
                    </m:r>
                  </m:oMath>
                </a14:m>
                <a:r>
                  <a:rPr lang="en-US" sz="2700" i="1" dirty="0"/>
                  <a:t>: </a:t>
                </a:r>
                <a:r>
                  <a:rPr lang="en-US" sz="2700" dirty="0"/>
                  <a:t>the number of actions in any path? Without loops!</a:t>
                </a:r>
                <a:br>
                  <a:rPr lang="en-US" sz="2700" dirty="0"/>
                </a:br>
                <a:endParaRPr lang="en-US" sz="2700" dirty="0"/>
              </a:p>
              <a:p>
                <a:pPr marL="342900" lvl="1" indent="0">
                  <a:buNone/>
                </a:pPr>
                <a:r>
                  <a:rPr lang="en-US" sz="2400" dirty="0"/>
                  <a:t>4</a:t>
                </a:r>
                <a:br>
                  <a:rPr lang="en-US" sz="2400" dirty="0"/>
                </a:br>
                <a:endParaRPr lang="en-US" sz="2400" dirty="0"/>
              </a:p>
              <a:p>
                <a14:m>
                  <m:oMath xmlns:m="http://schemas.openxmlformats.org/officeDocument/2006/math">
                    <m:r>
                      <a:rPr lang="en-US" sz="2700" i="1" dirty="0" smtClean="0">
                        <a:latin typeface="Cambria Math" panose="02040503050406030204" pitchFamily="18" charset="0"/>
                      </a:rPr>
                      <m:t>𝑑</m:t>
                    </m:r>
                  </m:oMath>
                </a14:m>
                <a:r>
                  <a:rPr lang="en-US" sz="2700" i="1" dirty="0"/>
                  <a:t>: </a:t>
                </a:r>
                <a:r>
                  <a:rPr lang="en-US" sz="2700" dirty="0"/>
                  <a:t>depth of the optimal solution?</a:t>
                </a:r>
                <a:br>
                  <a:rPr lang="en-US" sz="2700" dirty="0"/>
                </a:br>
                <a:endParaRPr lang="en-US" sz="2700" dirty="0"/>
              </a:p>
              <a:p>
                <a:pPr marL="342900" lvl="1" indent="0">
                  <a:buNone/>
                </a:pPr>
                <a:r>
                  <a:rPr lang="en-US" sz="2400" dirty="0"/>
                  <a:t>3</a:t>
                </a:r>
                <a:br>
                  <a:rPr lang="en-US" sz="2400" dirty="0"/>
                </a:br>
                <a:endParaRPr lang="en-US" dirty="0"/>
              </a:p>
            </p:txBody>
          </p:sp>
        </mc:Choice>
        <mc:Fallback xmlns="">
          <p:sp>
            <p:nvSpPr>
              <p:cNvPr id="21" name="Content Placeholder 20">
                <a:extLst>
                  <a:ext uri="{FF2B5EF4-FFF2-40B4-BE49-F238E27FC236}">
                    <a16:creationId xmlns:a16="http://schemas.microsoft.com/office/drawing/2014/main" id="{39A5693D-07D0-6814-1463-F5C269E85442}"/>
                  </a:ext>
                </a:extLst>
              </p:cNvPr>
              <p:cNvSpPr>
                <a:spLocks noGrp="1" noRot="1" noChangeAspect="1" noMove="1" noResize="1" noEditPoints="1" noAdjustHandles="1" noChangeArrowheads="1" noChangeShapeType="1" noTextEdit="1"/>
              </p:cNvSpPr>
              <p:nvPr>
                <p:ph sz="half" idx="1"/>
              </p:nvPr>
            </p:nvSpPr>
            <p:spPr>
              <a:blipFill>
                <a:blip r:embed="rId2"/>
                <a:stretch>
                  <a:fillRect l="-1881" t="-3081" r="-329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E29FF94-932F-99E0-EC33-B30357C17189}"/>
              </a:ext>
            </a:extLst>
          </p:cNvPr>
          <p:cNvGrpSpPr/>
          <p:nvPr/>
        </p:nvGrpSpPr>
        <p:grpSpPr>
          <a:xfrm>
            <a:off x="5181599" y="2338557"/>
            <a:ext cx="3562601" cy="2157243"/>
            <a:chOff x="3443345" y="3786606"/>
            <a:chExt cx="5700655" cy="3071394"/>
          </a:xfrm>
        </p:grpSpPr>
        <p:pic>
          <p:nvPicPr>
            <p:cNvPr id="12" name="Picture 6">
              <a:extLst>
                <a:ext uri="{FF2B5EF4-FFF2-40B4-BE49-F238E27FC236}">
                  <a16:creationId xmlns:a16="http://schemas.microsoft.com/office/drawing/2014/main" id="{C47B5471-F4C2-5D4B-0E0B-3E432E733C1D}"/>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18" name="Rectangle 17">
              <a:extLst>
                <a:ext uri="{FF2B5EF4-FFF2-40B4-BE49-F238E27FC236}">
                  <a16:creationId xmlns:a16="http://schemas.microsoft.com/office/drawing/2014/main" id="{87E4871E-1C38-FE1D-0C87-EB6B7FBF36B9}"/>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p>
          </p:txBody>
        </p:sp>
        <p:sp>
          <p:nvSpPr>
            <p:cNvPr id="19" name="TextBox 18">
              <a:extLst>
                <a:ext uri="{FF2B5EF4-FFF2-40B4-BE49-F238E27FC236}">
                  <a16:creationId xmlns:a16="http://schemas.microsoft.com/office/drawing/2014/main" id="{AE270D5F-3798-5A7A-89E4-58DBA42598C4}"/>
                </a:ext>
              </a:extLst>
            </p:cNvPr>
            <p:cNvSpPr txBox="1"/>
            <p:nvPr/>
          </p:nvSpPr>
          <p:spPr>
            <a:xfrm>
              <a:off x="5106831" y="3786606"/>
              <a:ext cx="1441955" cy="394380"/>
            </a:xfrm>
            <a:prstGeom prst="rect">
              <a:avLst/>
            </a:prstGeom>
            <a:noFill/>
          </p:spPr>
          <p:txBody>
            <a:bodyPr wrap="none" rtlCol="0">
              <a:spAutoFit/>
            </a:bodyPr>
            <a:lstStyle/>
            <a:p>
              <a:r>
                <a:rPr lang="en-US" sz="1200" b="1" dirty="0">
                  <a:solidFill>
                    <a:schemeClr val="accent2">
                      <a:lumMod val="50000"/>
                    </a:schemeClr>
                  </a:solidFill>
                </a:rPr>
                <a:t>Initial state</a:t>
              </a:r>
            </a:p>
          </p:txBody>
        </p:sp>
        <p:sp>
          <p:nvSpPr>
            <p:cNvPr id="20" name="TextBox 19">
              <a:extLst>
                <a:ext uri="{FF2B5EF4-FFF2-40B4-BE49-F238E27FC236}">
                  <a16:creationId xmlns:a16="http://schemas.microsoft.com/office/drawing/2014/main" id="{BDA9B98B-A967-CB14-C48B-C9D0922C3C05}"/>
                </a:ext>
              </a:extLst>
            </p:cNvPr>
            <p:cNvSpPr txBox="1"/>
            <p:nvPr/>
          </p:nvSpPr>
          <p:spPr>
            <a:xfrm>
              <a:off x="3734781" y="6096000"/>
              <a:ext cx="1421435" cy="394380"/>
            </a:xfrm>
            <a:prstGeom prst="rect">
              <a:avLst/>
            </a:prstGeom>
            <a:noFill/>
          </p:spPr>
          <p:txBody>
            <a:bodyPr wrap="none" rtlCol="0">
              <a:spAutoFit/>
            </a:bodyPr>
            <a:lstStyle/>
            <a:p>
              <a:r>
                <a:rPr lang="en-US" sz="1200" b="1" dirty="0">
                  <a:solidFill>
                    <a:schemeClr val="accent2">
                      <a:lumMod val="50000"/>
                    </a:schemeClr>
                  </a:solidFill>
                </a:rPr>
                <a:t>Goal states</a:t>
              </a:r>
            </a:p>
          </p:txBody>
        </p:sp>
      </p:grpSp>
      <p:sp>
        <p:nvSpPr>
          <p:cNvPr id="28" name="TextBox 27">
            <a:extLst>
              <a:ext uri="{FF2B5EF4-FFF2-40B4-BE49-F238E27FC236}">
                <a16:creationId xmlns:a16="http://schemas.microsoft.com/office/drawing/2014/main" id="{77679CBA-ABAB-A930-AE02-106964BF8603}"/>
              </a:ext>
            </a:extLst>
          </p:cNvPr>
          <p:cNvSpPr txBox="1"/>
          <p:nvPr/>
        </p:nvSpPr>
        <p:spPr>
          <a:xfrm>
            <a:off x="5181599" y="1842870"/>
            <a:ext cx="3486401" cy="369332"/>
          </a:xfrm>
          <a:prstGeom prst="rect">
            <a:avLst/>
          </a:prstGeom>
          <a:noFill/>
        </p:spPr>
        <p:txBody>
          <a:bodyPr wrap="square" rtlCol="0">
            <a:spAutoFit/>
          </a:bodyPr>
          <a:lstStyle/>
          <a:p>
            <a:r>
              <a:rPr lang="en-US" dirty="0"/>
              <a:t>State Space with Transition Model</a:t>
            </a:r>
          </a:p>
        </p:txBody>
      </p:sp>
    </p:spTree>
    <p:extLst>
      <p:ext uri="{BB962C8B-B14F-4D97-AF65-F5344CB8AC3E}">
        <p14:creationId xmlns:p14="http://schemas.microsoft.com/office/powerpoint/2010/main" val="14346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AAA905-860A-94E6-E3CF-51870995A788}"/>
                  </a:ext>
                </a:extLst>
              </p:cNvPr>
              <p:cNvSpPr txBox="1"/>
              <p:nvPr/>
            </p:nvSpPr>
            <p:spPr>
              <a:xfrm>
                <a:off x="646942" y="4428647"/>
                <a:ext cx="114300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9BAAA905-860A-94E6-E3CF-51870995A788}"/>
                  </a:ext>
                </a:extLst>
              </p:cNvPr>
              <p:cNvSpPr txBox="1">
                <a:spLocks noRot="1" noChangeAspect="1" noMove="1" noResize="1" noEditPoints="1" noAdjustHandles="1" noChangeArrowheads="1" noChangeShapeType="1" noTextEdit="1"/>
              </p:cNvSpPr>
              <p:nvPr/>
            </p:nvSpPr>
            <p:spPr>
              <a:xfrm>
                <a:off x="646942" y="4428647"/>
                <a:ext cx="1143000" cy="9233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7B21E8-57C0-5AD0-E7B5-27323CF7027D}"/>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0" name="Rectangle 9">
                <a:extLst>
                  <a:ext uri="{FF2B5EF4-FFF2-40B4-BE49-F238E27FC236}">
                    <a16:creationId xmlns:a16="http://schemas.microsoft.com/office/drawing/2014/main" id="{EE7B21E8-57C0-5AD0-E7B5-27323CF7027D}"/>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p:spTree>
    <p:extLst>
      <p:ext uri="{BB962C8B-B14F-4D97-AF65-F5344CB8AC3E}">
        <p14:creationId xmlns:p14="http://schemas.microsoft.com/office/powerpoint/2010/main" val="4185064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4B0078-B220-5B9D-D9C6-448A9B7D1D41}"/>
                  </a:ext>
                </a:extLst>
              </p:cNvPr>
              <p:cNvSpPr txBox="1"/>
              <p:nvPr/>
            </p:nvSpPr>
            <p:spPr>
              <a:xfrm>
                <a:off x="879387" y="4329545"/>
                <a:ext cx="1702373" cy="1538883"/>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longest path to the goal or a dead end (bounded by </a:t>
                </a:r>
                <a14:m>
                  <m:oMath xmlns:m="http://schemas.openxmlformats.org/officeDocument/2006/math">
                    <m:r>
                      <a:rPr lang="en-US" sz="1200" b="0" i="1" dirty="0" smtClean="0">
                        <a:latin typeface="Cambria Math" panose="02040503050406030204" pitchFamily="18" charset="0"/>
                      </a:rPr>
                      <m:t>𝑥</m:t>
                    </m:r>
                    <m:r>
                      <a:rPr lang="en-US" sz="1200" b="0" i="1" dirty="0" smtClean="0">
                        <a:latin typeface="Cambria Math" panose="02040503050406030204" pitchFamily="18" charset="0"/>
                      </a:rPr>
                      <m:t>×</m:t>
                    </m:r>
                    <m:r>
                      <a:rPr lang="en-US" sz="1200" b="0" i="1" dirty="0" smtClean="0">
                        <a:latin typeface="Cambria Math" panose="02040503050406030204" pitchFamily="18" charset="0"/>
                      </a:rPr>
                      <m:t>𝑦</m:t>
                    </m:r>
                  </m:oMath>
                </a14:m>
                <a:r>
                  <a:rPr lang="en-US" sz="1200" b="0" dirty="0"/>
                  <a:t>)</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shortest path to the goal (bounded by </a:t>
                </a:r>
                <a14:m>
                  <m:oMath xmlns:m="http://schemas.openxmlformats.org/officeDocument/2006/math">
                    <m:r>
                      <a:rPr lang="en-US" sz="1200" i="1" dirty="0">
                        <a:latin typeface="Cambria Math" panose="02040503050406030204" pitchFamily="18" charset="0"/>
                      </a:rPr>
                      <m:t>𝑥</m:t>
                    </m:r>
                    <m:r>
                      <a:rPr lang="en-US" sz="1200" i="1" dirty="0">
                        <a:latin typeface="Cambria Math" panose="02040503050406030204" pitchFamily="18" charset="0"/>
                      </a:rPr>
                      <m:t>×</m:t>
                    </m:r>
                    <m:r>
                      <a:rPr lang="en-US" sz="1200" i="1" dirty="0">
                        <a:latin typeface="Cambria Math" panose="02040503050406030204" pitchFamily="18" charset="0"/>
                      </a:rPr>
                      <m:t>𝑦</m:t>
                    </m:r>
                  </m:oMath>
                </a14:m>
                <a:r>
                  <a:rPr lang="en-US" sz="1200" dirty="0"/>
                  <a:t>)</a:t>
                </a:r>
              </a:p>
            </p:txBody>
          </p:sp>
        </mc:Choice>
        <mc:Fallback xmlns="">
          <p:sp>
            <p:nvSpPr>
              <p:cNvPr id="14" name="TextBox 13">
                <a:extLst>
                  <a:ext uri="{FF2B5EF4-FFF2-40B4-BE49-F238E27FC236}">
                    <a16:creationId xmlns:a16="http://schemas.microsoft.com/office/drawing/2014/main" id="{684B0078-B220-5B9D-D9C6-448A9B7D1D41}"/>
                  </a:ext>
                </a:extLst>
              </p:cNvPr>
              <p:cNvSpPr txBox="1">
                <a:spLocks noRot="1" noChangeAspect="1" noMove="1" noResize="1" noEditPoints="1" noAdjustHandles="1" noChangeArrowheads="1" noChangeShapeType="1" noTextEdit="1"/>
              </p:cNvSpPr>
              <p:nvPr/>
            </p:nvSpPr>
            <p:spPr>
              <a:xfrm>
                <a:off x="879387" y="4329545"/>
                <a:ext cx="1702373" cy="1538883"/>
              </a:xfrm>
              <a:prstGeom prst="rect">
                <a:avLst/>
              </a:prstGeom>
              <a:blipFill>
                <a:blip r:embed="rId7"/>
                <a:stretch>
                  <a:fillRect r="-714" b="-1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AC0A6CC-6376-B0F7-C367-66E0CD02877C}"/>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8" name="Rectangle 17">
                <a:extLst>
                  <a:ext uri="{FF2B5EF4-FFF2-40B4-BE49-F238E27FC236}">
                    <a16:creationId xmlns:a16="http://schemas.microsoft.com/office/drawing/2014/main" id="{9AC0A6CC-6376-B0F7-C367-66E0CD02877C}"/>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31E8F9-1073-FF1A-EDB4-BCE6243CB0B3}"/>
                  </a:ext>
                </a:extLst>
              </p:cNvPr>
              <p:cNvSpPr txBox="1"/>
              <p:nvPr/>
            </p:nvSpPr>
            <p:spPr>
              <a:xfrm>
                <a:off x="2779407" y="4329544"/>
                <a:ext cx="1702373" cy="1577611"/>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m:t>
                    </m:r>
                  </m:oMath>
                </a14:m>
                <a:r>
                  <a:rPr lang="en-US" sz="1200" b="0" i="1" dirty="0">
                    <a:latin typeface="Cambria Math" panose="02040503050406030204" pitchFamily="18" charset="0"/>
                  </a:rPr>
                  <a:t> </a:t>
                </a:r>
                <a:r>
                  <a:rPr lang="en-US" sz="1200" dirty="0"/>
                  <a:t>? What are the actions? Moving one Queen: </a:t>
                </a:r>
                <a14:m>
                  <m:oMath xmlns:m="http://schemas.openxmlformats.org/officeDocument/2006/math">
                    <m:r>
                      <a:rPr lang="en-US" sz="1100" i="1" dirty="0" smtClean="0">
                        <a:latin typeface="Cambria Math" panose="02040503050406030204" pitchFamily="18" charset="0"/>
                      </a:rPr>
                      <m:t>64−7=57</m:t>
                    </m:r>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We may have to try all: </a:t>
                </a:r>
                <a14:m>
                  <m:oMath xmlns:m="http://schemas.openxmlformats.org/officeDocument/2006/math">
                    <m:d>
                      <m:dPr>
                        <m:ctrlPr>
                          <a:rPr lang="en-US" sz="1200" i="1">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64</m:t>
                            </m:r>
                          </m:num>
                          <m:den>
                            <m:r>
                              <a:rPr lang="en-US" sz="1200" i="1">
                                <a:latin typeface="Cambria Math" panose="02040503050406030204" pitchFamily="18" charset="0"/>
                              </a:rPr>
                              <m:t>8</m:t>
                            </m:r>
                          </m:den>
                        </m:f>
                      </m:e>
                    </m:d>
                    <m:r>
                      <a:rPr lang="en-US" sz="1200" i="1">
                        <a:latin typeface="Cambria Math" panose="02040503050406030204" pitchFamily="18" charset="0"/>
                      </a:rPr>
                      <m:t>≈4.4×</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9</m:t>
                        </m:r>
                      </m:sup>
                    </m:sSup>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move each queen in the right spot = 8</a:t>
                </a:r>
              </a:p>
            </p:txBody>
          </p:sp>
        </mc:Choice>
        <mc:Fallback xmlns="">
          <p:sp>
            <p:nvSpPr>
              <p:cNvPr id="19" name="TextBox 18">
                <a:extLst>
                  <a:ext uri="{FF2B5EF4-FFF2-40B4-BE49-F238E27FC236}">
                    <a16:creationId xmlns:a16="http://schemas.microsoft.com/office/drawing/2014/main" id="{8631E8F9-1073-FF1A-EDB4-BCE6243CB0B3}"/>
                  </a:ext>
                </a:extLst>
              </p:cNvPr>
              <p:cNvSpPr txBox="1">
                <a:spLocks noRot="1" noChangeAspect="1" noMove="1" noResize="1" noEditPoints="1" noAdjustHandles="1" noChangeArrowheads="1" noChangeShapeType="1" noTextEdit="1"/>
              </p:cNvSpPr>
              <p:nvPr/>
            </p:nvSpPr>
            <p:spPr>
              <a:xfrm>
                <a:off x="2779407" y="4329544"/>
                <a:ext cx="1702373" cy="1577611"/>
              </a:xfrm>
              <a:prstGeom prst="rect">
                <a:avLst/>
              </a:prstGeom>
              <a:blipFill>
                <a:blip r:embed="rId9"/>
                <a:stretch>
                  <a:fillRect l="-358" b="-2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E0F7A5-7640-A82C-C1F5-61327201BE17}"/>
                  </a:ext>
                </a:extLst>
              </p:cNvPr>
              <p:cNvSpPr txBox="1"/>
              <p:nvPr/>
            </p:nvSpPr>
            <p:spPr>
              <a:xfrm>
                <a:off x="4589862" y="4304606"/>
                <a:ext cx="1702373" cy="984885"/>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 to move the empty tile.</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Try all </a:t>
                </a:r>
                <a14:m>
                  <m:oMath xmlns:m="http://schemas.openxmlformats.org/officeDocument/2006/math">
                    <m:r>
                      <a:rPr lang="en-US" sz="1200" b="0" i="1" dirty="0" smtClean="0">
                        <a:latin typeface="Cambria Math" panose="02040503050406030204" pitchFamily="18" charset="0"/>
                      </a:rPr>
                      <m:t>𝑂</m:t>
                    </m:r>
                    <m:r>
                      <a:rPr lang="en-US" sz="1200" b="0" i="1" dirty="0" smtClean="0">
                        <a:latin typeface="Cambria Math" panose="02040503050406030204" pitchFamily="18" charset="0"/>
                      </a:rPr>
                      <m:t>(9!) </m:t>
                    </m:r>
                  </m:oMath>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a:t>
                </a:r>
              </a:p>
            </p:txBody>
          </p:sp>
        </mc:Choice>
        <mc:Fallback xmlns="">
          <p:sp>
            <p:nvSpPr>
              <p:cNvPr id="20" name="TextBox 19">
                <a:extLst>
                  <a:ext uri="{FF2B5EF4-FFF2-40B4-BE49-F238E27FC236}">
                    <a16:creationId xmlns:a16="http://schemas.microsoft.com/office/drawing/2014/main" id="{96E0F7A5-7640-A82C-C1F5-61327201BE17}"/>
                  </a:ext>
                </a:extLst>
              </p:cNvPr>
              <p:cNvSpPr txBox="1">
                <a:spLocks noRot="1" noChangeAspect="1" noMove="1" noResize="1" noEditPoints="1" noAdjustHandles="1" noChangeArrowheads="1" noChangeShapeType="1" noTextEdit="1"/>
              </p:cNvSpPr>
              <p:nvPr/>
            </p:nvSpPr>
            <p:spPr>
              <a:xfrm>
                <a:off x="4589862" y="4304606"/>
                <a:ext cx="1702373" cy="984885"/>
              </a:xfrm>
              <a:prstGeom prst="rect">
                <a:avLst/>
              </a:prstGeom>
              <a:blipFill>
                <a:blip r:embed="rId10"/>
                <a:stretch>
                  <a:fillRect l="-358"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76000C-EFEB-4AAB-EC0B-1DEC37DB63B2}"/>
                  </a:ext>
                </a:extLst>
              </p:cNvPr>
              <p:cNvSpPr txBox="1"/>
              <p:nvPr/>
            </p:nvSpPr>
            <p:spPr>
              <a:xfrm>
                <a:off x="6514017" y="4311533"/>
                <a:ext cx="1702373" cy="109260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=9</m:t>
                    </m:r>
                  </m:oMath>
                </a14:m>
                <a:r>
                  <a:rPr lang="en-US" sz="1200" b="0" dirty="0"/>
                  <a:t> actions for the first move.</a:t>
                </a:r>
                <a:endParaRPr lang="en-US" sz="1200" b="0" i="1" dirty="0">
                  <a:latin typeface="Cambria Math" panose="02040503050406030204" pitchFamily="18" charset="0"/>
                </a:endParaRPr>
              </a:p>
              <a:p>
                <a:pPr indent="-457200">
                  <a:spcBef>
                    <a:spcPts val="600"/>
                  </a:spcBef>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=9</m:t>
                      </m:r>
                    </m:oMath>
                  </m:oMathPara>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=9</m:t>
                    </m:r>
                  </m:oMath>
                </a14:m>
                <a:r>
                  <a:rPr lang="en-US" sz="1200" dirty="0"/>
                  <a:t> (if both play optimal)</a:t>
                </a:r>
              </a:p>
            </p:txBody>
          </p:sp>
        </mc:Choice>
        <mc:Fallback xmlns="">
          <p:sp>
            <p:nvSpPr>
              <p:cNvPr id="21" name="TextBox 20">
                <a:extLst>
                  <a:ext uri="{FF2B5EF4-FFF2-40B4-BE49-F238E27FC236}">
                    <a16:creationId xmlns:a16="http://schemas.microsoft.com/office/drawing/2014/main" id="{F376000C-EFEB-4AAB-EC0B-1DEC37DB63B2}"/>
                  </a:ext>
                </a:extLst>
              </p:cNvPr>
              <p:cNvSpPr txBox="1">
                <a:spLocks noRot="1" noChangeAspect="1" noMove="1" noResize="1" noEditPoints="1" noAdjustHandles="1" noChangeArrowheads="1" noChangeShapeType="1" noTextEdit="1"/>
              </p:cNvSpPr>
              <p:nvPr/>
            </p:nvSpPr>
            <p:spPr>
              <a:xfrm>
                <a:off x="6514017" y="4311533"/>
                <a:ext cx="1702373" cy="1092607"/>
              </a:xfrm>
              <a:prstGeom prst="rect">
                <a:avLst/>
              </a:prstGeom>
              <a:blipFill>
                <a:blip r:embed="rId11"/>
                <a:stretch>
                  <a:fillRect l="-358" b="-3333"/>
                </a:stretch>
              </a:blipFill>
            </p:spPr>
            <p:txBody>
              <a:bodyPr/>
              <a:lstStyle/>
              <a:p>
                <a:r>
                  <a:rPr lang="en-US">
                    <a:noFill/>
                  </a:rPr>
                  <a:t> </a:t>
                </a:r>
              </a:p>
            </p:txBody>
          </p:sp>
        </mc:Fallback>
      </mc:AlternateContent>
    </p:spTree>
    <p:extLst>
      <p:ext uri="{BB962C8B-B14F-4D97-AF65-F5344CB8AC3E}">
        <p14:creationId xmlns:p14="http://schemas.microsoft.com/office/powerpoint/2010/main" val="233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 It just has the labels of the atomic states and the transition function.</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(redundant path checking).</a:t>
            </a:r>
          </a:p>
          <a:p>
            <a:pPr marL="285750" indent="-285750">
              <a:buFont typeface="Arial" panose="020B0604020202020204" pitchFamily="34" charset="0"/>
              <a:buChar char="•"/>
            </a:pPr>
            <a:r>
              <a:rPr lang="en-US" dirty="0"/>
              <a:t>Builds a</a:t>
            </a:r>
            <a:r>
              <a:rPr lang="en-US" b="1" dirty="0"/>
              <a:t> tree </a:t>
            </a:r>
            <a:r>
              <a:rPr lang="en-US" dirty="0"/>
              <a:t>with links between parent and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35</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a:bodyPr>
          <a:lstStyle/>
          <a:p>
            <a:r>
              <a:rPr lang="en-US" dirty="0"/>
              <a:t>AI tree search creates the search tree while searching.</a:t>
            </a:r>
          </a:p>
          <a:p>
            <a:r>
              <a:rPr lang="en-US" dirty="0"/>
              <a:t>The EXPAND function tries all available actions in the current node using the transition function (RESULTS). It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Arial" pitchFamily="34" charset="0"/>
                  </a:rPr>
                  <a:t>is greater than some small positive constant </a:t>
                </a:r>
                <a:r>
                  <a:rPr lang="el-GR" sz="1400" i="1" dirty="0">
                    <a:cs typeface="Arial" pitchFamily="34" charset="0"/>
                  </a:rPr>
                  <a:t>ε</a:t>
                </a:r>
                <a:r>
                  <a:rPr lang="en-US" sz="1400" i="1" dirty="0">
                    <a:cs typeface="Arial"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Number of nodes with path cost</a:t>
                </a:r>
                <a:r>
                  <a:rPr lang="en-US" sz="1400" i="1" dirty="0"/>
                  <a:t> </a:t>
                </a:r>
                <a:r>
                  <a:rPr lang="en-US" sz="1400" dirty="0">
                    <a:cs typeface="Arial" pitchFamily="34" charset="0"/>
                  </a:rPr>
                  <a:t>≤</a:t>
                </a:r>
                <a:r>
                  <a:rPr lang="en-US" sz="1400" dirty="0"/>
                  <a:t> cost of optimal solution (</a:t>
                </a:r>
                <a:r>
                  <a:rPr lang="en-US" sz="1400" i="1" dirty="0"/>
                  <a:t>C</a:t>
                </a:r>
                <a:r>
                  <a:rPr lang="en-US" sz="1400" dirty="0"/>
                  <a:t>*) is </a:t>
                </a: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r>
                  <a:rPr lang="en-US" sz="1400" dirty="0"/>
                  <a:t>This can be greater than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 </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85000" lnSpcReduction="10000"/>
          </a:bodyPr>
          <a:lstStyle/>
          <a:p>
            <a:r>
              <a:rPr lang="en-US" dirty="0"/>
              <a:t>The agent has the task to reach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goal-based agents 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981200" y="5773917"/>
                <a:ext cx="51816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𝑔𝑜𝑎𝑙</m:t>
                                  </m:r>
                                </m:sup>
                              </m:sSup>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981200" y="5773917"/>
                <a:ext cx="5181600" cy="404983"/>
              </a:xfrm>
              <a:prstGeom prst="rect">
                <a:avLst/>
              </a:prstGeom>
              <a:blipFill>
                <a:blip r:embed="rId4"/>
                <a:stretch>
                  <a:fillRect b="-10448"/>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9789D71E-FD90-CC87-3486-CD660EA57849}"/>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Times New Roman" panose="02020603050405020304" pitchFamily="18" charset="0"/>
                <a:cs typeface="Times New Roman" panose="02020603050405020304" pitchFamily="18" charset="0"/>
              </a:rPr>
              <a:t>Search for a plan</a:t>
            </a:r>
          </a:p>
        </p:txBody>
      </p:sp>
      <p:sp>
        <p:nvSpPr>
          <p:cNvPr id="15" name="Rectangle 14">
            <a:extLst>
              <a:ext uri="{FF2B5EF4-FFF2-40B4-BE49-F238E27FC236}">
                <a16:creationId xmlns:a16="http://schemas.microsoft.com/office/drawing/2014/main" id="{D590C079-162B-3732-454F-F8D36FC0F2F8}"/>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3C59433-494C-3B90-7683-E60ED72C6C7B}"/>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05B943E9-2E86-1C94-DAFB-79A8F550C584}"/>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AE791E8-4835-95CC-359A-FA6648D3BD78}"/>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AC240920-3DC1-2BED-3034-C0B326D5E890}"/>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40</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53318"/>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b="1" dirty="0"/>
              <a:t>Cycle checking </a:t>
            </a:r>
            <a:r>
              <a:rPr lang="en-US" sz="2000" dirty="0"/>
              <a:t>checks only the current path. </a:t>
            </a:r>
            <a:br>
              <a:rPr lang="en-US" sz="2000" dirty="0"/>
            </a:br>
            <a:br>
              <a:rPr lang="en-US" sz="2000" dirty="0"/>
            </a:br>
            <a:r>
              <a:rPr lang="en-US" sz="2000" b="1" dirty="0"/>
              <a:t>Redundant paths </a:t>
            </a:r>
            <a:r>
              <a:rPr lang="en-US" sz="2000" dirty="0"/>
              <a:t>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a:t>
                </a:r>
                <a:r>
                  <a:rPr lang="en-US" dirty="0"/>
                  <a:t>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791200" y="4173487"/>
            <a:ext cx="3200400" cy="1693913"/>
          </a:xfrm>
          <a:prstGeom prst="wedgeRoundRectCallout">
            <a:avLst>
              <a:gd name="adj1" fmla="val -132358"/>
              <a:gd name="adj2" fmla="val 192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If we only keep the current path  from the root to the current node in memory, then we can only check against that path to prevent cycles, but we cannot prevent other redundant paths. We also need to make sure the frontier does not contain the same state more then once!</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402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928" t="-14407" b="-11864"/>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solidFill>
                      <a:srgbClr val="FF0000"/>
                    </a:solidFill>
                  </a:rPr>
                  <a:t>which is very good but only achieved if </a:t>
                </a:r>
                <a:r>
                  <a:rPr lang="en-US" sz="2400" b="1" dirty="0">
                    <a:solidFill>
                      <a:srgbClr val="FF0000"/>
                    </a:solidFill>
                  </a:rPr>
                  <a:t>no reached data structure and memory management </a:t>
                </a:r>
                <a:r>
                  <a:rPr lang="en-US" sz="2400" dirty="0">
                    <a:solidFill>
                      <a:srgbClr val="FF0000"/>
                    </a:solidFill>
                  </a:rPr>
                  <a:t>(forget old branches) is used! Cycles can be broken but redundant paths cannot be checked.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800100" lvl="1" indent="-457200">
              <a:buFont typeface="+mj-lt"/>
              <a:buAutoNum type="alphaLcParenR"/>
            </a:pPr>
            <a:r>
              <a:rPr lang="en-US" b="1" dirty="0"/>
              <a:t>get DFS’s good memory footprint, </a:t>
            </a:r>
          </a:p>
          <a:p>
            <a:pPr marL="800100" lvl="1" indent="-457200">
              <a:buFont typeface="+mj-lt"/>
              <a:buAutoNum type="alphaLcParenR"/>
            </a:pPr>
            <a:r>
              <a:rPr lang="en-US" b="1" dirty="0"/>
              <a:t>avoid infinite cycles, and</a:t>
            </a:r>
          </a:p>
          <a:p>
            <a:pPr marL="800100" lvl="1"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
        <p:nvSpPr>
          <p:cNvPr id="3" name="Rectangle 2">
            <a:extLst>
              <a:ext uri="{FF2B5EF4-FFF2-40B4-BE49-F238E27FC236}">
                <a16:creationId xmlns:a16="http://schemas.microsoft.com/office/drawing/2014/main" id="{88985F07-5240-2C37-28AF-CCCADCC978E5}"/>
              </a:ext>
            </a:extLst>
          </p:cNvPr>
          <p:cNvSpPr/>
          <p:nvPr/>
        </p:nvSpPr>
        <p:spPr>
          <a:xfrm>
            <a:off x="2133600" y="3451013"/>
            <a:ext cx="1676400" cy="2065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71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t>better space complexity </a:t>
                </a:r>
                <a:r>
                  <a:rPr lang="en-US" sz="2800" dirty="0"/>
                  <a:t>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29001"/>
          </a:xfrm>
        </p:spPr>
        <p:txBody>
          <a:bodyPr>
            <a:noAutofit/>
          </a:bodyPr>
          <a:lstStyle/>
          <a:p>
            <a:pPr>
              <a:lnSpc>
                <a:spcPct val="120000"/>
              </a:lnSpc>
            </a:pPr>
            <a:r>
              <a:rPr lang="en-US" sz="1700" dirty="0"/>
              <a:t>For now, we consider only a discrete environment using an </a:t>
            </a:r>
            <a:r>
              <a:rPr lang="en-US" sz="1700" b="1" dirty="0">
                <a:solidFill>
                  <a:srgbClr val="FF0000"/>
                </a:solidFill>
              </a:rPr>
              <a:t>atomic state representation </a:t>
            </a:r>
            <a:r>
              <a:rPr lang="en-US" sz="1700" dirty="0"/>
              <a:t>(states are just labeled 1, 2, 3, …). </a:t>
            </a:r>
          </a:p>
          <a:p>
            <a:pPr>
              <a:lnSpc>
                <a:spcPct val="120000"/>
              </a:lnSpc>
            </a:pPr>
            <a:r>
              <a:rPr lang="en-US" sz="1700" dirty="0"/>
              <a:t>The </a:t>
            </a:r>
            <a:r>
              <a:rPr lang="en-US" sz="1700" b="1" dirty="0">
                <a:solidFill>
                  <a:srgbClr val="FF0000"/>
                </a:solidFill>
              </a:rPr>
              <a:t>state space </a:t>
            </a:r>
            <a:r>
              <a:rPr lang="en-US" sz="1700" dirty="0"/>
              <a:t>is the set of all possible states of the environment and some states are marked as </a:t>
            </a:r>
            <a:r>
              <a:rPr lang="en-US" sz="1700" b="1" dirty="0">
                <a:solidFill>
                  <a:srgbClr val="FF0000"/>
                </a:solidFill>
              </a:rPr>
              <a:t>goal states</a:t>
            </a:r>
            <a:r>
              <a:rPr lang="en-US" sz="1700" dirty="0"/>
              <a:t>.</a:t>
            </a:r>
          </a:p>
          <a:p>
            <a:pPr>
              <a:lnSpc>
                <a:spcPct val="120000"/>
              </a:lnSpc>
            </a:pPr>
            <a:r>
              <a:rPr lang="en-US" sz="1700" dirty="0"/>
              <a:t>The </a:t>
            </a:r>
            <a:r>
              <a:rPr lang="en-US" sz="1700" b="1" dirty="0">
                <a:solidFill>
                  <a:srgbClr val="FF0000"/>
                </a:solidFill>
              </a:rPr>
              <a:t>optimal solution </a:t>
            </a:r>
            <a:r>
              <a:rPr lang="en-US" sz="17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641090"/>
          </a:xfrm>
          <a:prstGeom prst="rect">
            <a:avLst/>
          </a:prstGeom>
        </p:spPr>
        <p:txBody>
          <a:bodyPr wrap="square">
            <a:spAutoFit/>
          </a:bodyPr>
          <a:lstStyle/>
          <a:p>
            <a:pPr>
              <a:lnSpc>
                <a:spcPct val="120000"/>
              </a:lnSpc>
            </a:pPr>
            <a:r>
              <a:rPr lang="en-US" sz="1700" b="1" dirty="0"/>
              <a:t>Phases:</a:t>
            </a:r>
          </a:p>
          <a:p>
            <a:pPr marL="342900" indent="-342900">
              <a:lnSpc>
                <a:spcPct val="120000"/>
              </a:lnSpc>
              <a:buFont typeface="+mj-lt"/>
              <a:buAutoNum type="arabicParenR"/>
            </a:pPr>
            <a:r>
              <a:rPr lang="en-US" sz="1700" b="1" dirty="0"/>
              <a:t>Search/Planning</a:t>
            </a:r>
            <a:r>
              <a:rPr lang="en-US" sz="1700" dirty="0"/>
              <a:t>: the process of looking for the </a:t>
            </a:r>
            <a:r>
              <a:rPr lang="en-US" sz="1700" b="1" dirty="0">
                <a:solidFill>
                  <a:srgbClr val="FF0000"/>
                </a:solidFill>
              </a:rPr>
              <a:t>sequence of actions</a:t>
            </a:r>
            <a:r>
              <a:rPr lang="en-US" sz="1700" dirty="0"/>
              <a:t> that reaches a goal state. Requires that the agent knows what happens when it moves!</a:t>
            </a:r>
            <a:endParaRPr lang="en-US" sz="1700" b="1" dirty="0"/>
          </a:p>
          <a:p>
            <a:pPr marL="342900" indent="-342900">
              <a:lnSpc>
                <a:spcPct val="120000"/>
              </a:lnSpc>
              <a:buFont typeface="+mj-lt"/>
              <a:buAutoNum type="arabicParenR"/>
            </a:pPr>
            <a:r>
              <a:rPr lang="en-US" sz="1700" b="1" dirty="0"/>
              <a:t>Execution</a:t>
            </a:r>
            <a:r>
              <a:rPr lang="en-US" sz="1700" dirty="0"/>
              <a:t>: Once the agent begins executing the search solution in a deterministic, known environment, it can ignore its percepts (</a:t>
            </a:r>
            <a:r>
              <a:rPr lang="en-US" sz="1700" b="1" dirty="0">
                <a:solidFill>
                  <a:srgbClr val="FF0000"/>
                </a:solidFill>
              </a:rPr>
              <a:t>open-loop system</a:t>
            </a:r>
            <a:r>
              <a:rPr lang="en-US" sz="17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dirty="0"/>
                  <a:t>information the agent has (e.g., a map with the goal location marked) or</a:t>
                </a:r>
              </a:p>
              <a:p>
                <a:pPr lvl="1"/>
                <a:r>
                  <a:rPr lang="en-US" dirty="0"/>
                  <a:t>percepts coming from a sensor (e.g., a GPS sensor and coordinates of the goal).</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always select the most promising node in the frontier for expansion using the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r="-927"/>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7886700" cy="369332"/>
          </a:xfrm>
          <a:prstGeom prst="rect">
            <a:avLst/>
          </a:prstGeom>
          <a:noFill/>
        </p:spPr>
        <p:txBody>
          <a:bodyPr wrap="square" rtlCol="0">
            <a:spAutoFit/>
          </a:bodyPr>
          <a:lstStyle/>
          <a:p>
            <a:r>
              <a:rPr lang="en-US" dirty="0"/>
              <a:t>Estimate the driving distance from Arad to Bucharest using a straight-line distance.</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3796784"/>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59</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pPr algn="ct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=1</m:t>
                    </m:r>
                  </m:oMath>
                </a14:m>
                <a:r>
                  <a:rPr lang="en-US" dirty="0"/>
                  <a:t> is always better than </a:t>
                </a: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=2</m:t>
                    </m:r>
                  </m:oMath>
                </a14:m>
                <a:r>
                  <a:rPr lang="en-US" dirty="0"/>
                  <a:t>. </a:t>
                </a:r>
                <a:br>
                  <a:rPr lang="en-US" dirty="0"/>
                </a:br>
                <a:r>
                  <a:rPr lang="en-US" dirty="0"/>
                  <a:t>Greedy best-first will go this way</a:t>
                </a:r>
                <a:br>
                  <a:rPr lang="en-US" dirty="0"/>
                </a:br>
                <a:r>
                  <a:rPr lang="en-US" dirty="0"/>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2614" r="-702" b="-9150"/>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819400" y="449782"/>
            <a:ext cx="5831412" cy="24458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xmlns="">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953445" y="38100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691EB31-CFD4-07EC-3FC8-8FB7FF290E71}"/>
              </a:ext>
            </a:extLst>
          </p:cNvPr>
          <p:cNvSpPr txBox="1"/>
          <p:nvPr/>
        </p:nvSpPr>
        <p:spPr>
          <a:xfrm>
            <a:off x="4572000" y="3983308"/>
            <a:ext cx="990600" cy="523220"/>
          </a:xfrm>
          <a:prstGeom prst="rect">
            <a:avLst/>
          </a:prstGeom>
          <a:noFill/>
        </p:spPr>
        <p:txBody>
          <a:bodyPr wrap="square" rtlCol="0">
            <a:spAutoFit/>
          </a:bodyPr>
          <a:lstStyle/>
          <a:p>
            <a:r>
              <a:rPr lang="en-US" sz="2800" dirty="0"/>
              <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As an action schema:</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As a function:</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endParaRPr lang="en-US" sz="2000" dirty="0"/>
              </a:p>
              <a:p>
                <a:r>
                  <a:rPr lang="en-US" sz="2000" dirty="0"/>
                  <a:t>Function implemented </a:t>
                </a:r>
                <a:br>
                  <a:rPr lang="en-US" sz="2000" dirty="0"/>
                </a:br>
                <a:r>
                  <a:rPr lang="en-US" sz="2000" dirty="0"/>
                  <a:t>as a table representing</a:t>
                </a:r>
                <a:br>
                  <a:rPr lang="en-US" sz="2000" dirty="0"/>
                </a:br>
                <a:r>
                  <a:rPr lang="en-US" sz="2000" dirty="0"/>
                  <a:t>the state space </a:t>
                </a:r>
                <a:br>
                  <a:rPr lang="en-US" sz="2000" dirty="0"/>
                </a:br>
                <a:r>
                  <a:rPr lang="en-US" sz="2000" dirty="0"/>
                  <a:t>as a graph.</a:t>
                </a:r>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b="-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70</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solidFill>
                      <a:srgbClr val="FF0000"/>
                    </a:solidFill>
                  </a:rPr>
                  <a:t>Path cost to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 heuristic from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to goal = estimate of the total cost </a:t>
                </a:r>
                <a:br>
                  <a:rPr lang="en-US" dirty="0">
                    <a:solidFill>
                      <a:srgbClr val="FF0000"/>
                    </a:solidFill>
                  </a:rPr>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much unless a very good heuristic is know.</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dirty="0"/>
                  <a:t>What relaxation is used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a:t>
                </a:r>
              </a:p>
              <a:p>
                <a:pPr lvl="1"/>
                <a14:m>
                  <m:oMath xmlns:m="http://schemas.openxmlformats.org/officeDocument/2006/math">
                    <m:r>
                      <a:rPr lang="en-US" sz="1700" i="1" dirty="0">
                        <a:latin typeface="Cambria Math" panose="02040503050406030204" pitchFamily="18" charset="0"/>
                      </a:rPr>
                      <m:t>h</m:t>
                    </m:r>
                    <m:r>
                      <a:rPr lang="en-US" sz="1700" i="1" baseline="-25000" dirty="0">
                        <a:latin typeface="Cambria Math" panose="02040503050406030204" pitchFamily="18" charset="0"/>
                      </a:rPr>
                      <m:t>1</m:t>
                    </m:r>
                  </m:oMath>
                </a14:m>
                <a:r>
                  <a:rPr lang="en-US" sz="1700" dirty="0"/>
                  <a:t>: If the rules of the 8-puzzle are relaxed so that a tile can move </a:t>
                </a:r>
                <a:r>
                  <a:rPr lang="en-US" sz="1700" dirty="0">
                    <a:solidFill>
                      <a:srgbClr val="FF0000"/>
                    </a:solidFill>
                  </a:rPr>
                  <a:t>anywhere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1</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a:p>
                <a:pPr lvl="1"/>
                <a14:m>
                  <m:oMath xmlns:m="http://schemas.openxmlformats.org/officeDocument/2006/math">
                    <m:r>
                      <a:rPr lang="en-US" sz="1700" i="1" dirty="0">
                        <a:latin typeface="Cambria Math" panose="02040503050406030204" pitchFamily="18" charset="0"/>
                      </a:rPr>
                      <m:t>h</m:t>
                    </m:r>
                    <m:r>
                      <a:rPr lang="en-US" sz="1700" b="0" i="1" baseline="-25000" dirty="0" smtClean="0">
                        <a:latin typeface="Cambria Math" panose="02040503050406030204" pitchFamily="18" charset="0"/>
                      </a:rPr>
                      <m:t>2</m:t>
                    </m:r>
                  </m:oMath>
                </a14:m>
                <a:r>
                  <a:rPr lang="en-US" sz="1700" dirty="0"/>
                  <a:t>: If the rules are relaxed so that a tile can move to </a:t>
                </a:r>
                <a:r>
                  <a:rPr lang="en-US" sz="1700" dirty="0">
                    <a:solidFill>
                      <a:srgbClr val="FF0000"/>
                    </a:solidFill>
                  </a:rPr>
                  <a:t>any adjacent square,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2</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773" t="-154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Example: Effect of Information in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pPr marL="0" indent="0">
                  <a:buNone/>
                </a:pPr>
                <a:r>
                  <a:rPr lang="en-US" sz="2400" dirty="0"/>
                  <a:t>Typical search costs for the 8-puzzle</a:t>
                </a:r>
              </a:p>
              <a:p>
                <a:endParaRPr lang="en-US" sz="2400"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br>
                  <a:rPr lang="en-US" sz="2400" i="1" dirty="0"/>
                </a:br>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br>
                  <a:rPr lang="en-US" sz="2400" i="1" dirty="0"/>
                </a:br>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159" t="-1961"/>
                </a:stretch>
              </a:blipFill>
            </p:spPr>
            <p:txBody>
              <a:bodyPr/>
              <a:lstStyle/>
              <a:p>
                <a:r>
                  <a:rPr lang="en-US">
                    <a:noFill/>
                  </a:rPr>
                  <a:t> </a:t>
                </a:r>
              </a:p>
            </p:txBody>
          </p:sp>
        </mc:Fallback>
      </mc:AlternateContent>
      <p:pic>
        <p:nvPicPr>
          <p:cNvPr id="2" name="Picture 5" descr="8puzzle">
            <a:extLst>
              <a:ext uri="{FF2B5EF4-FFF2-40B4-BE49-F238E27FC236}">
                <a16:creationId xmlns:a16="http://schemas.microsoft.com/office/drawing/2014/main" id="{BE586611-CF39-D0BB-B922-010064E706A8}"/>
              </a:ext>
            </a:extLst>
          </p:cNvPr>
          <p:cNvPicPr>
            <a:picLocks noChangeAspect="1" noChangeArrowheads="1"/>
          </p:cNvPicPr>
          <p:nvPr/>
        </p:nvPicPr>
        <p:blipFill>
          <a:blip r:embed="rId4" cstate="print"/>
          <a:srcRect r="50000" b="12182"/>
          <a:stretch/>
        </p:blipFill>
        <p:spPr bwMode="auto">
          <a:xfrm>
            <a:off x="6415199" y="1848879"/>
            <a:ext cx="2128838" cy="1898779"/>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
        <p:nvSpPr>
          <p:cNvPr id="6" name="Arrow: Right 5">
            <a:extLst>
              <a:ext uri="{FF2B5EF4-FFF2-40B4-BE49-F238E27FC236}">
                <a16:creationId xmlns:a16="http://schemas.microsoft.com/office/drawing/2014/main" id="{2AF8C8CC-1133-077C-E51C-5C842EAC0AE9}"/>
              </a:ext>
            </a:extLst>
          </p:cNvPr>
          <p:cNvSpPr/>
          <p:nvPr/>
        </p:nvSpPr>
        <p:spPr>
          <a:xfrm>
            <a:off x="1863436" y="1641970"/>
            <a:ext cx="5486400" cy="58477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Reduction in the number of expanded nodes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the poor space complexity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510077717"/>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4135324857"/>
              </p:ext>
            </p:extLst>
          </p:nvPr>
        </p:nvGraphicFramePr>
        <p:xfrm>
          <a:off x="152400" y="1035765"/>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1873964"/>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723832"/>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324032"/>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797764"/>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199433"/>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712164"/>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4741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1873964"/>
                <a:ext cx="813171"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712164"/>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712164"/>
                <a:ext cx="3505200" cy="369332"/>
              </a:xfrm>
              <a:prstGeom prst="rect">
                <a:avLst/>
              </a:prstGeom>
              <a:blipFill>
                <a:blip r:embed="rId4"/>
                <a:stretch>
                  <a:fillRect l="-522"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485832"/>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485832"/>
                <a:ext cx="848309"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324032"/>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324032"/>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1873964"/>
                <a:ext cx="813171"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485832"/>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485832"/>
                <a:ext cx="1372492" cy="369397"/>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312364"/>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312364"/>
                <a:ext cx="856452" cy="369332"/>
              </a:xfrm>
              <a:prstGeom prst="rect">
                <a:avLst/>
              </a:prstGeom>
              <a:blipFill>
                <a:blip r:embed="rId9"/>
                <a:stretch>
                  <a:fillRect b="-13115"/>
                </a:stretch>
              </a:blipFill>
            </p:spPr>
            <p:txBody>
              <a:bodyPr/>
              <a:lstStyle/>
              <a:p>
                <a:r>
                  <a:rPr lang="en-US">
                    <a:noFill/>
                  </a:rPr>
                  <a:t> </a:t>
                </a:r>
              </a:p>
            </p:txBody>
          </p:sp>
        </mc:Fallback>
      </mc:AlternateContent>
      <p:sp>
        <p:nvSpPr>
          <p:cNvPr id="26" name="TextBox 25"/>
          <p:cNvSpPr txBox="1"/>
          <p:nvPr/>
        </p:nvSpPr>
        <p:spPr>
          <a:xfrm>
            <a:off x="4400821" y="51505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4998164"/>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4998164"/>
                <a:ext cx="1933030" cy="369332"/>
              </a:xfrm>
              <a:prstGeom prst="rect">
                <a:avLst/>
              </a:prstGeom>
              <a:blipFill>
                <a:blip r:embed="rId10"/>
                <a:stretch>
                  <a:fillRect l="-2524" t="-10000" r="-315" b="-26667"/>
                </a:stretch>
              </a:blipFill>
            </p:spPr>
            <p:txBody>
              <a:bodyPr/>
              <a:lstStyle/>
              <a:p>
                <a:r>
                  <a:rPr lang="en-US">
                    <a:noFill/>
                  </a:rPr>
                  <a:t> </a:t>
                </a:r>
              </a:p>
            </p:txBody>
          </p:sp>
        </mc:Fallback>
      </mc:AlternateContent>
      <p:sp>
        <p:nvSpPr>
          <p:cNvPr id="28" name="TextBox 27"/>
          <p:cNvSpPr txBox="1"/>
          <p:nvPr/>
        </p:nvSpPr>
        <p:spPr>
          <a:xfrm>
            <a:off x="2590800" y="5988764"/>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5988764"/>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314632"/>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314632"/>
                <a:ext cx="1788118" cy="369332"/>
              </a:xfrm>
              <a:prstGeom prst="rect">
                <a:avLst/>
              </a:prstGeom>
              <a:blipFill>
                <a:blip r:embed="rId11"/>
                <a:stretch>
                  <a:fillRect l="-2381" t="-10000" r="-34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806203"/>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806203"/>
                <a:ext cx="3746190" cy="646331"/>
              </a:xfrm>
              <a:prstGeom prst="rect">
                <a:avLst/>
              </a:prstGeom>
              <a:blipFill>
                <a:blip r:embed="rId12"/>
                <a:stretch>
                  <a:fillRect t="-4717" b="-754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462259"/>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085846"/>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4998164"/>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Planning vs. Execution Phase</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676401"/>
            <a:ext cx="7886700" cy="949186"/>
          </a:xfrm>
        </p:spPr>
        <p:txBody>
          <a:bodyPr>
            <a:normAutofit fontScale="85000" lnSpcReduction="10000"/>
          </a:bodyPr>
          <a:lstStyle/>
          <a:p>
            <a:pPr marL="457200" indent="-457200">
              <a:buFont typeface="+mj-lt"/>
              <a:buAutoNum type="arabicPeriod"/>
            </a:pPr>
            <a:r>
              <a:rPr lang="en-US" dirty="0"/>
              <a:t>Planning is done by </a:t>
            </a:r>
            <a:r>
              <a:rPr lang="en-US" b="1" dirty="0"/>
              <a:t>a planning function </a:t>
            </a:r>
            <a:r>
              <a:rPr lang="en-US" dirty="0"/>
              <a:t>using search. The result is a </a:t>
            </a:r>
            <a:r>
              <a:rPr lang="en-US" b="1" dirty="0"/>
              <a:t>plan</a:t>
            </a:r>
            <a:r>
              <a:rPr lang="en-US" dirty="0"/>
              <a:t>.</a:t>
            </a:r>
          </a:p>
          <a:p>
            <a:pPr marL="457200" indent="-457200">
              <a:buFont typeface="+mj-lt"/>
              <a:buAutoNum type="arabicPeriod"/>
            </a:pPr>
            <a:r>
              <a:rPr lang="en-US" dirty="0"/>
              <a:t>The plan can be executed by a </a:t>
            </a:r>
            <a:r>
              <a:rPr lang="en-US" b="1" dirty="0"/>
              <a:t>model-based agent function.</a:t>
            </a:r>
            <a:r>
              <a:rPr lang="en-US" dirty="0"/>
              <a:t> The used model is the plan + a step counter so the agent function can follow the plan.</a:t>
            </a:r>
          </a:p>
        </p:txBody>
      </p:sp>
      <p:grpSp>
        <p:nvGrpSpPr>
          <p:cNvPr id="8" name="Group 7">
            <a:extLst>
              <a:ext uri="{FF2B5EF4-FFF2-40B4-BE49-F238E27FC236}">
                <a16:creationId xmlns:a16="http://schemas.microsoft.com/office/drawing/2014/main" id="{D2DAC08E-DA66-5C39-4A92-2375B4445B08}"/>
              </a:ext>
            </a:extLst>
          </p:cNvPr>
          <p:cNvGrpSpPr/>
          <p:nvPr/>
        </p:nvGrpSpPr>
        <p:grpSpPr>
          <a:xfrm>
            <a:off x="3048000" y="3233375"/>
            <a:ext cx="5152608" cy="2155983"/>
            <a:chOff x="1143000" y="3279775"/>
            <a:chExt cx="5152608" cy="2155983"/>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1143000" y="3279775"/>
              <a:ext cx="5152608" cy="2155983"/>
              <a:chOff x="1039085" y="3352800"/>
              <a:chExt cx="5152608" cy="2155983"/>
            </a:xfrm>
          </p:grpSpPr>
          <p:sp>
            <p:nvSpPr>
              <p:cNvPr id="4" name="TextBox 3">
                <a:extLst>
                  <a:ext uri="{FF2B5EF4-FFF2-40B4-BE49-F238E27FC236}">
                    <a16:creationId xmlns:a16="http://schemas.microsoft.com/office/drawing/2014/main" id="{F281C13B-D08C-41C7-95F0-994DE7700A16}"/>
                  </a:ext>
                </a:extLst>
              </p:cNvPr>
              <p:cNvSpPr txBox="1"/>
              <p:nvPr/>
            </p:nvSpPr>
            <p:spPr>
              <a:xfrm>
                <a:off x="5257263" y="3821651"/>
                <a:ext cx="733784" cy="1477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a:t>
                </a:r>
              </a:p>
              <a:p>
                <a:pPr algn="ctr"/>
                <a:r>
                  <a:rPr lang="en-US" dirty="0"/>
                  <a:t>S</a:t>
                </a:r>
              </a:p>
              <a:p>
                <a:pPr algn="ctr"/>
                <a:r>
                  <a:rPr lang="en-US" dirty="0"/>
                  <a:t>S</a:t>
                </a:r>
              </a:p>
              <a:p>
                <a:pPr algn="ctr"/>
                <a:r>
                  <a:rPr lang="en-US" dirty="0"/>
                  <a:t>E</a:t>
                </a:r>
              </a:p>
              <a:p>
                <a:pPr algn="ctr"/>
                <a:r>
                  <a:rPr lang="en-US"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262534"/>
                <a:ext cx="1476876" cy="758388"/>
              </a:xfrm>
              <a:prstGeom prst="straightConnector1">
                <a:avLst/>
              </a:prstGeom>
              <a:ln w="76200">
                <a:solidFill>
                  <a:schemeClr val="accent5"/>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600575" y="4077868"/>
                <a:ext cx="381000" cy="369332"/>
              </a:xfrm>
              <a:prstGeom prst="rect">
                <a:avLst/>
              </a:prstGeom>
              <a:noFill/>
            </p:spPr>
            <p:txBody>
              <a:bodyPr wrap="square" rtlCol="0">
                <a:spAutoFit/>
              </a:bodyPr>
              <a:lstStyle/>
              <a:p>
                <a:r>
                  <a:rPr lang="en-US"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599715" y="4341449"/>
                <a:ext cx="38100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589562" y="4651590"/>
                <a:ext cx="381000" cy="369332"/>
              </a:xfrm>
              <a:prstGeom prst="rect">
                <a:avLst/>
              </a:prstGeom>
              <a:noFill/>
            </p:spPr>
            <p:txBody>
              <a:bodyPr wrap="square" rtlCol="0">
                <a:spAutoFit/>
              </a:bodyPr>
              <a:lstStyle/>
              <a:p>
                <a:r>
                  <a:rPr lang="en-US"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369332"/>
              </a:xfrm>
              <a:prstGeom prst="rect">
                <a:avLst/>
              </a:prstGeom>
              <a:noFill/>
            </p:spPr>
            <p:txBody>
              <a:bodyPr wrap="square" rtlCol="0">
                <a:spAutoFit/>
              </a:bodyPr>
              <a:lstStyle/>
              <a:p>
                <a:r>
                  <a:rPr lang="en-US"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9562" y="3813897"/>
                <a:ext cx="3810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039085" y="4166339"/>
                <a:ext cx="3048000" cy="523220"/>
              </a:xfrm>
              <a:prstGeom prst="rect">
                <a:avLst/>
              </a:prstGeom>
              <a:noFill/>
            </p:spPr>
            <p:txBody>
              <a:bodyPr wrap="square" rtlCol="0">
                <a:spAutoFit/>
              </a:bodyPr>
              <a:lstStyle/>
              <a:p>
                <a:pPr algn="ctr"/>
                <a:r>
                  <a:rPr lang="en-US" sz="1400" dirty="0"/>
                  <a:t>Agent’s State</a:t>
                </a:r>
              </a:p>
              <a:p>
                <a:pPr algn="ctr"/>
                <a:r>
                  <a:rPr lang="en-US" sz="1400" dirty="0"/>
                  <a:t>(=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319892" y="3427041"/>
                <a:ext cx="608526" cy="369332"/>
              </a:xfrm>
              <a:prstGeom prst="rect">
                <a:avLst/>
              </a:prstGeom>
              <a:noFill/>
            </p:spPr>
            <p:txBody>
              <a:bodyPr wrap="square" rtlCol="0">
                <a:spAutoFit/>
              </a:bodyPr>
              <a:lstStyle/>
              <a:p>
                <a:r>
                  <a:rPr lang="en-US" dirty="0"/>
                  <a:t>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4667693" cy="21559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369332"/>
              </a:xfrm>
              <a:prstGeom prst="rect">
                <a:avLst/>
              </a:prstGeom>
              <a:noFill/>
            </p:spPr>
            <p:txBody>
              <a:bodyPr wrap="square" rtlCol="0">
                <a:spAutoFit/>
              </a:bodyPr>
              <a:lstStyle/>
              <a:p>
                <a:r>
                  <a:rPr lang="en-US" b="1" dirty="0"/>
                  <a:t>Agent</a:t>
                </a:r>
              </a:p>
            </p:txBody>
          </p:sp>
        </p:grpSp>
        <p:sp>
          <p:nvSpPr>
            <p:cNvPr id="6" name="TextBox 5">
              <a:extLst>
                <a:ext uri="{FF2B5EF4-FFF2-40B4-BE49-F238E27FC236}">
                  <a16:creationId xmlns:a16="http://schemas.microsoft.com/office/drawing/2014/main" id="{8B6CE156-836D-54DA-6E79-02A95E464995}"/>
                </a:ext>
              </a:extLst>
            </p:cNvPr>
            <p:cNvSpPr txBox="1"/>
            <p:nvPr/>
          </p:nvSpPr>
          <p:spPr>
            <a:xfrm>
              <a:off x="4693477" y="4844560"/>
              <a:ext cx="381000" cy="369332"/>
            </a:xfrm>
            <a:prstGeom prst="rect">
              <a:avLst/>
            </a:prstGeom>
            <a:noFill/>
          </p:spPr>
          <p:txBody>
            <a:bodyPr wrap="square" rtlCol="0">
              <a:spAutoFit/>
            </a:bodyPr>
            <a:lstStyle/>
            <a:p>
              <a:r>
                <a:rPr lang="en-US" dirty="0"/>
                <a:t>…</a:t>
              </a:r>
            </a:p>
          </p:txBody>
        </p:sp>
      </p:grpSp>
      <p:grpSp>
        <p:nvGrpSpPr>
          <p:cNvPr id="30" name="Group 29">
            <a:extLst>
              <a:ext uri="{FF2B5EF4-FFF2-40B4-BE49-F238E27FC236}">
                <a16:creationId xmlns:a16="http://schemas.microsoft.com/office/drawing/2014/main" id="{A0AAA342-B0CA-365A-B50F-F3B4B8FEB04C}"/>
              </a:ext>
            </a:extLst>
          </p:cNvPr>
          <p:cNvGrpSpPr/>
          <p:nvPr/>
        </p:nvGrpSpPr>
        <p:grpSpPr>
          <a:xfrm>
            <a:off x="737697" y="3216879"/>
            <a:ext cx="2391587" cy="2391587"/>
            <a:chOff x="6347505" y="3279775"/>
            <a:chExt cx="2391587" cy="2391587"/>
          </a:xfrm>
        </p:grpSpPr>
        <p:pic>
          <p:nvPicPr>
            <p:cNvPr id="9" name="Picture 2">
              <a:extLst>
                <a:ext uri="{FF2B5EF4-FFF2-40B4-BE49-F238E27FC236}">
                  <a16:creationId xmlns:a16="http://schemas.microsoft.com/office/drawing/2014/main" id="{9A694FE3-5561-7D96-5BC7-3DC26FC998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347505" y="3279775"/>
              <a:ext cx="2391587" cy="2391587"/>
            </a:xfrm>
            <a:prstGeom prst="rect">
              <a:avLst/>
            </a:prstGeom>
            <a:noFill/>
            <a:ln w="9525">
              <a:noFill/>
              <a:miter lim="800000"/>
              <a:headEnd/>
              <a:tailEnd/>
            </a:ln>
          </p:spPr>
        </p:pic>
        <p:cxnSp>
          <p:nvCxnSpPr>
            <p:cNvPr id="19" name="Straight Arrow Connector 18">
              <a:extLst>
                <a:ext uri="{FF2B5EF4-FFF2-40B4-BE49-F238E27FC236}">
                  <a16:creationId xmlns:a16="http://schemas.microsoft.com/office/drawing/2014/main" id="{15034E05-5278-4E1D-2D73-A17E96595D33}"/>
                </a:ext>
              </a:extLst>
            </p:cNvPr>
            <p:cNvCxnSpPr>
              <a:cxnSpLocks/>
            </p:cNvCxnSpPr>
            <p:nvPr/>
          </p:nvCxnSpPr>
          <p:spPr>
            <a:xfrm>
              <a:off x="6553200" y="3292492"/>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8F654D57-D174-7F84-8E16-1FC52CAFFBD6}"/>
                </a:ext>
              </a:extLst>
            </p:cNvPr>
            <p:cNvCxnSpPr>
              <a:cxnSpLocks/>
            </p:cNvCxnSpPr>
            <p:nvPr/>
          </p:nvCxnSpPr>
          <p:spPr>
            <a:xfrm>
              <a:off x="6553200" y="3429000"/>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50EEEBA-990B-3A34-05BE-C96E4D74D25F}"/>
                </a:ext>
              </a:extLst>
            </p:cNvPr>
            <p:cNvCxnSpPr>
              <a:cxnSpLocks/>
            </p:cNvCxnSpPr>
            <p:nvPr/>
          </p:nvCxnSpPr>
          <p:spPr>
            <a:xfrm>
              <a:off x="6553200" y="3584575"/>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F6808E85-5ECF-EDED-22A2-4B43D07B9E71}"/>
                </a:ext>
              </a:extLst>
            </p:cNvPr>
            <p:cNvCxnSpPr>
              <a:cxnSpLocks/>
            </p:cNvCxnSpPr>
            <p:nvPr/>
          </p:nvCxnSpPr>
          <p:spPr>
            <a:xfrm rot="16200000">
              <a:off x="6653642" y="3659187"/>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3" name="Content Placeholder 2">
            <a:extLst>
              <a:ext uri="{FF2B5EF4-FFF2-40B4-BE49-F238E27FC236}">
                <a16:creationId xmlns:a16="http://schemas.microsoft.com/office/drawing/2014/main" id="{CDB0949F-FEE3-CA99-7B67-A916DF4216C7}"/>
              </a:ext>
            </a:extLst>
          </p:cNvPr>
          <p:cNvSpPr txBox="1">
            <a:spLocks/>
          </p:cNvSpPr>
          <p:nvPr/>
        </p:nvSpPr>
        <p:spPr>
          <a:xfrm>
            <a:off x="617764" y="6026478"/>
            <a:ext cx="7886700" cy="589974"/>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1" dirty="0"/>
              <a:t>Note</a:t>
            </a:r>
            <a:r>
              <a:rPr lang="en-US" dirty="0"/>
              <a:t>: The agent does not use percepts or the transition function. It blindly follows the plan.</a:t>
            </a:r>
            <a:br>
              <a:rPr lang="en-US" dirty="0"/>
            </a:br>
            <a:r>
              <a:rPr lang="en-US" b="1" dirty="0"/>
              <a:t>Caution</a:t>
            </a:r>
            <a:r>
              <a:rPr lang="en-US" dirty="0"/>
              <a:t>: This only works in an environment with </a:t>
            </a:r>
            <a:r>
              <a:rPr lang="en-US" b="1" dirty="0"/>
              <a:t>deterministic transitions</a:t>
            </a:r>
            <a:r>
              <a:rPr lang="en-US" dirty="0"/>
              <a:t>.  </a:t>
            </a:r>
          </a:p>
        </p:txBody>
      </p:sp>
      <p:sp>
        <p:nvSpPr>
          <p:cNvPr id="36" name="TextBox 35">
            <a:extLst>
              <a:ext uri="{FF2B5EF4-FFF2-40B4-BE49-F238E27FC236}">
                <a16:creationId xmlns:a16="http://schemas.microsoft.com/office/drawing/2014/main" id="{FA48CFE2-1E92-9DFF-9A57-1C84037F4E51}"/>
              </a:ext>
            </a:extLst>
          </p:cNvPr>
          <p:cNvSpPr txBox="1"/>
          <p:nvPr/>
        </p:nvSpPr>
        <p:spPr>
          <a:xfrm>
            <a:off x="1118447" y="2763174"/>
            <a:ext cx="1929553" cy="369332"/>
          </a:xfrm>
          <a:prstGeom prst="rect">
            <a:avLst/>
          </a:prstGeom>
          <a:noFill/>
        </p:spPr>
        <p:txBody>
          <a:bodyPr wrap="square">
            <a:spAutoFit/>
          </a:bodyPr>
          <a:lstStyle/>
          <a:p>
            <a:r>
              <a:rPr lang="en-US" b="1" dirty="0"/>
              <a:t>Planning function</a:t>
            </a:r>
          </a:p>
        </p:txBody>
      </p:sp>
      <p:sp>
        <p:nvSpPr>
          <p:cNvPr id="37" name="TextBox 36">
            <a:extLst>
              <a:ext uri="{FF2B5EF4-FFF2-40B4-BE49-F238E27FC236}">
                <a16:creationId xmlns:a16="http://schemas.microsoft.com/office/drawing/2014/main" id="{9678B282-B10F-72AF-B852-FC232480871E}"/>
              </a:ext>
            </a:extLst>
          </p:cNvPr>
          <p:cNvSpPr txBox="1"/>
          <p:nvPr/>
        </p:nvSpPr>
        <p:spPr>
          <a:xfrm>
            <a:off x="3864213" y="2730149"/>
            <a:ext cx="4005095" cy="369332"/>
          </a:xfrm>
          <a:prstGeom prst="rect">
            <a:avLst/>
          </a:prstGeom>
          <a:noFill/>
        </p:spPr>
        <p:txBody>
          <a:bodyPr wrap="square">
            <a:spAutoFit/>
          </a:bodyPr>
          <a:lstStyle/>
          <a:p>
            <a:r>
              <a:rPr lang="en-US" b="1" dirty="0"/>
              <a:t>Execution function </a:t>
            </a:r>
            <a:r>
              <a:rPr lang="en-US" dirty="0"/>
              <a:t>at step 2 in the plan</a:t>
            </a:r>
          </a:p>
        </p:txBody>
      </p:sp>
      <p:sp>
        <p:nvSpPr>
          <p:cNvPr id="38" name="TextBox 37">
            <a:extLst>
              <a:ext uri="{FF2B5EF4-FFF2-40B4-BE49-F238E27FC236}">
                <a16:creationId xmlns:a16="http://schemas.microsoft.com/office/drawing/2014/main" id="{DAB6D509-C389-EABF-6961-9FA3C4320F66}"/>
              </a:ext>
            </a:extLst>
          </p:cNvPr>
          <p:cNvSpPr txBox="1"/>
          <p:nvPr/>
        </p:nvSpPr>
        <p:spPr>
          <a:xfrm rot="16200000">
            <a:off x="982591" y="3466519"/>
            <a:ext cx="271712" cy="369332"/>
          </a:xfrm>
          <a:prstGeom prst="rect">
            <a:avLst/>
          </a:prstGeom>
          <a:noFill/>
        </p:spPr>
        <p:txBody>
          <a:bodyPr wrap="square" rtlCol="0">
            <a:spAutoFit/>
          </a:bodyPr>
          <a:lstStyle/>
          <a:p>
            <a:r>
              <a:rPr lang="en-US" dirty="0">
                <a:solidFill>
                  <a:schemeClr val="accent6"/>
                </a:solidFill>
              </a:rPr>
              <a:t>…</a:t>
            </a:r>
          </a:p>
        </p:txBody>
      </p:sp>
      <p:cxnSp>
        <p:nvCxnSpPr>
          <p:cNvPr id="18" name="Connector: Elbow 17">
            <a:extLst>
              <a:ext uri="{FF2B5EF4-FFF2-40B4-BE49-F238E27FC236}">
                <a16:creationId xmlns:a16="http://schemas.microsoft.com/office/drawing/2014/main" id="{9551AF79-6B93-19AF-9461-B0B0BD3C7342}"/>
              </a:ext>
            </a:extLst>
          </p:cNvPr>
          <p:cNvCxnSpPr>
            <a:stCxn id="9" idx="2"/>
            <a:endCxn id="4" idx="2"/>
          </p:cNvCxnSpPr>
          <p:nvPr/>
        </p:nvCxnSpPr>
        <p:spPr>
          <a:xfrm rot="5400000" flipH="1" flipV="1">
            <a:off x="4568824" y="2544220"/>
            <a:ext cx="428912" cy="5699579"/>
          </a:xfrm>
          <a:prstGeom prst="bentConnector3">
            <a:avLst>
              <a:gd name="adj1" fmla="val -53298"/>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040400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8D72-99B9-A207-E474-95FE2AEE3379}"/>
              </a:ext>
            </a:extLst>
          </p:cNvPr>
          <p:cNvSpPr>
            <a:spLocks noGrp="1"/>
          </p:cNvSpPr>
          <p:nvPr>
            <p:ph type="title"/>
          </p:nvPr>
        </p:nvSpPr>
        <p:spPr/>
        <p:txBody>
          <a:bodyPr>
            <a:normAutofit/>
          </a:bodyPr>
          <a:lstStyle/>
          <a:p>
            <a:r>
              <a:rPr lang="en-US" sz="2800" dirty="0"/>
              <a:t>Complete Planning Agent for a Maze-Solving Agent</a:t>
            </a:r>
          </a:p>
        </p:txBody>
      </p:sp>
      <p:sp>
        <p:nvSpPr>
          <p:cNvPr id="4" name="Rectangle 3">
            <a:extLst>
              <a:ext uri="{FF2B5EF4-FFF2-40B4-BE49-F238E27FC236}">
                <a16:creationId xmlns:a16="http://schemas.microsoft.com/office/drawing/2014/main" id="{47EE04EB-FDAD-F984-D610-9EC783632DAA}"/>
              </a:ext>
            </a:extLst>
          </p:cNvPr>
          <p:cNvSpPr/>
          <p:nvPr/>
        </p:nvSpPr>
        <p:spPr>
          <a:xfrm>
            <a:off x="1009650" y="2260852"/>
            <a:ext cx="4394027"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2F070FF-4D65-E7C9-1ACB-B36EF1F4C786}"/>
              </a:ext>
            </a:extLst>
          </p:cNvPr>
          <p:cNvSpPr/>
          <p:nvPr/>
        </p:nvSpPr>
        <p:spPr>
          <a:xfrm>
            <a:off x="6477000" y="2260852"/>
            <a:ext cx="1447800"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a:p>
            <a:pPr algn="ctr"/>
            <a:endParaRPr lang="en-US" dirty="0">
              <a:solidFill>
                <a:schemeClr val="tx1"/>
              </a:solidFill>
            </a:endParaRPr>
          </a:p>
          <a:p>
            <a:pPr algn="ctr"/>
            <a:r>
              <a:rPr lang="en-US" dirty="0">
                <a:solidFill>
                  <a:schemeClr val="tx1"/>
                </a:solidFill>
              </a:rPr>
              <a:t>Physical Maze</a:t>
            </a:r>
          </a:p>
        </p:txBody>
      </p:sp>
      <p:sp>
        <p:nvSpPr>
          <p:cNvPr id="12" name="TextBox 11">
            <a:extLst>
              <a:ext uri="{FF2B5EF4-FFF2-40B4-BE49-F238E27FC236}">
                <a16:creationId xmlns:a16="http://schemas.microsoft.com/office/drawing/2014/main" id="{A79A5B77-0753-3C80-0701-85ED846E29E5}"/>
              </a:ext>
            </a:extLst>
          </p:cNvPr>
          <p:cNvSpPr txBox="1"/>
          <p:nvPr/>
        </p:nvSpPr>
        <p:spPr>
          <a:xfrm>
            <a:off x="3388701" y="1371600"/>
            <a:ext cx="1898478" cy="738664"/>
          </a:xfrm>
          <a:prstGeom prst="rect">
            <a:avLst/>
          </a:prstGeom>
          <a:noFill/>
        </p:spPr>
        <p:txBody>
          <a:bodyPr wrap="square" rtlCol="0">
            <a:spAutoFit/>
          </a:bodyPr>
          <a:lstStyle/>
          <a:p>
            <a:r>
              <a:rPr lang="en-US" sz="1400" dirty="0"/>
              <a:t>Map </a:t>
            </a:r>
            <a:br>
              <a:rPr lang="en-US" sz="1400" dirty="0"/>
            </a:br>
            <a:r>
              <a:rPr lang="en-US" sz="1400" dirty="0"/>
              <a:t>= Transition function + initial and goal state</a:t>
            </a:r>
          </a:p>
        </p:txBody>
      </p:sp>
      <p:cxnSp>
        <p:nvCxnSpPr>
          <p:cNvPr id="14" name="Straight Arrow Connector 13">
            <a:extLst>
              <a:ext uri="{FF2B5EF4-FFF2-40B4-BE49-F238E27FC236}">
                <a16:creationId xmlns:a16="http://schemas.microsoft.com/office/drawing/2014/main" id="{00F7312F-513F-182C-CCBF-62BEAC8F8370}"/>
              </a:ext>
            </a:extLst>
          </p:cNvPr>
          <p:cNvCxnSpPr>
            <a:cxnSpLocks/>
            <a:endCxn id="24" idx="3"/>
          </p:cNvCxnSpPr>
          <p:nvPr/>
        </p:nvCxnSpPr>
        <p:spPr>
          <a:xfrm flipH="1">
            <a:off x="5098877" y="2700477"/>
            <a:ext cx="15305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078E14E-CE8B-4CAA-DD9E-B4F589A9AB0D}"/>
              </a:ext>
            </a:extLst>
          </p:cNvPr>
          <p:cNvCxnSpPr>
            <a:cxnSpLocks/>
            <a:stCxn id="25" idx="3"/>
          </p:cNvCxnSpPr>
          <p:nvPr/>
        </p:nvCxnSpPr>
        <p:spPr>
          <a:xfrm>
            <a:off x="5201581" y="4991775"/>
            <a:ext cx="15802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4AA1C588-96F1-EE94-0BDE-75EB05E5E306}"/>
              </a:ext>
            </a:extLst>
          </p:cNvPr>
          <p:cNvSpPr txBox="1"/>
          <p:nvPr/>
        </p:nvSpPr>
        <p:spPr>
          <a:xfrm>
            <a:off x="4184477" y="2515811"/>
            <a:ext cx="914400" cy="369332"/>
          </a:xfrm>
          <a:prstGeom prst="rect">
            <a:avLst/>
          </a:prstGeom>
          <a:noFill/>
        </p:spPr>
        <p:txBody>
          <a:bodyPr wrap="square" rtlCol="0">
            <a:spAutoFit/>
          </a:bodyPr>
          <a:lstStyle/>
          <a:p>
            <a:r>
              <a:rPr lang="en-US" dirty="0"/>
              <a:t>Sensors</a:t>
            </a:r>
          </a:p>
        </p:txBody>
      </p:sp>
      <p:sp>
        <p:nvSpPr>
          <p:cNvPr id="25" name="TextBox 24">
            <a:extLst>
              <a:ext uri="{FF2B5EF4-FFF2-40B4-BE49-F238E27FC236}">
                <a16:creationId xmlns:a16="http://schemas.microsoft.com/office/drawing/2014/main" id="{EA083DFE-4C36-0C94-8302-313F526159A3}"/>
              </a:ext>
            </a:extLst>
          </p:cNvPr>
          <p:cNvSpPr txBox="1"/>
          <p:nvPr/>
        </p:nvSpPr>
        <p:spPr>
          <a:xfrm>
            <a:off x="4081772" y="4807109"/>
            <a:ext cx="1119809" cy="369332"/>
          </a:xfrm>
          <a:prstGeom prst="rect">
            <a:avLst/>
          </a:prstGeom>
          <a:noFill/>
        </p:spPr>
        <p:txBody>
          <a:bodyPr wrap="square" rtlCol="0">
            <a:spAutoFit/>
          </a:bodyPr>
          <a:lstStyle/>
          <a:p>
            <a:r>
              <a:rPr lang="en-US" dirty="0"/>
              <a:t>Actuators</a:t>
            </a:r>
          </a:p>
        </p:txBody>
      </p:sp>
      <p:sp>
        <p:nvSpPr>
          <p:cNvPr id="26" name="Flowchart: Document 25">
            <a:extLst>
              <a:ext uri="{FF2B5EF4-FFF2-40B4-BE49-F238E27FC236}">
                <a16:creationId xmlns:a16="http://schemas.microsoft.com/office/drawing/2014/main" id="{A1D0D1DE-2930-B85A-AEA6-1BA5C797D282}"/>
              </a:ext>
            </a:extLst>
          </p:cNvPr>
          <p:cNvSpPr/>
          <p:nvPr/>
        </p:nvSpPr>
        <p:spPr>
          <a:xfrm>
            <a:off x="2671633" y="3634091"/>
            <a:ext cx="609600" cy="937591"/>
          </a:xfrm>
          <a:prstGeom prst="flowChartDocumen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Plan</a:t>
            </a:r>
          </a:p>
        </p:txBody>
      </p:sp>
      <p:sp>
        <p:nvSpPr>
          <p:cNvPr id="27" name="Rectangle 26">
            <a:extLst>
              <a:ext uri="{FF2B5EF4-FFF2-40B4-BE49-F238E27FC236}">
                <a16:creationId xmlns:a16="http://schemas.microsoft.com/office/drawing/2014/main" id="{4B335A07-30C7-7F2F-6DE2-F2603A478600}"/>
              </a:ext>
            </a:extLst>
          </p:cNvPr>
          <p:cNvSpPr/>
          <p:nvPr/>
        </p:nvSpPr>
        <p:spPr>
          <a:xfrm>
            <a:off x="2328733" y="2476546"/>
            <a:ext cx="1295400" cy="63541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Planning function</a:t>
            </a:r>
          </a:p>
        </p:txBody>
      </p:sp>
      <p:sp>
        <p:nvSpPr>
          <p:cNvPr id="29" name="Rectangle 28">
            <a:extLst>
              <a:ext uri="{FF2B5EF4-FFF2-40B4-BE49-F238E27FC236}">
                <a16:creationId xmlns:a16="http://schemas.microsoft.com/office/drawing/2014/main" id="{8B8FE497-FD5A-414F-B390-B1A3A187D04A}"/>
              </a:ext>
            </a:extLst>
          </p:cNvPr>
          <p:cNvSpPr/>
          <p:nvPr/>
        </p:nvSpPr>
        <p:spPr>
          <a:xfrm>
            <a:off x="3991779" y="3569242"/>
            <a:ext cx="1295400" cy="6354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Agent function</a:t>
            </a:r>
          </a:p>
        </p:txBody>
      </p:sp>
      <p:cxnSp>
        <p:nvCxnSpPr>
          <p:cNvPr id="30" name="Straight Arrow Connector 29">
            <a:extLst>
              <a:ext uri="{FF2B5EF4-FFF2-40B4-BE49-F238E27FC236}">
                <a16:creationId xmlns:a16="http://schemas.microsoft.com/office/drawing/2014/main" id="{A148EE61-3EA1-E3B4-4B55-BEEC9867BF7E}"/>
              </a:ext>
            </a:extLst>
          </p:cNvPr>
          <p:cNvCxnSpPr>
            <a:cxnSpLocks/>
            <a:stCxn id="75" idx="2"/>
            <a:endCxn id="27" idx="0"/>
          </p:cNvCxnSpPr>
          <p:nvPr/>
        </p:nvCxnSpPr>
        <p:spPr>
          <a:xfrm>
            <a:off x="2976433" y="2155611"/>
            <a:ext cx="0" cy="3209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AEBF7BB-9215-C0AF-2072-EF71F603943A}"/>
              </a:ext>
            </a:extLst>
          </p:cNvPr>
          <p:cNvCxnSpPr>
            <a:stCxn id="24" idx="2"/>
            <a:endCxn id="29" idx="0"/>
          </p:cNvCxnSpPr>
          <p:nvPr/>
        </p:nvCxnSpPr>
        <p:spPr>
          <a:xfrm flipH="1">
            <a:off x="4639479" y="2885143"/>
            <a:ext cx="2198" cy="684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CB43D0F8-D6D4-A99A-BDBD-1CB85F0EF0AB}"/>
              </a:ext>
            </a:extLst>
          </p:cNvPr>
          <p:cNvCxnSpPr>
            <a:cxnSpLocks/>
            <a:stCxn id="29" idx="2"/>
            <a:endCxn id="25" idx="0"/>
          </p:cNvCxnSpPr>
          <p:nvPr/>
        </p:nvCxnSpPr>
        <p:spPr>
          <a:xfrm>
            <a:off x="4639479" y="4204653"/>
            <a:ext cx="2198" cy="6024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4EFB613D-1690-C492-C50D-D118275F3CAF}"/>
              </a:ext>
            </a:extLst>
          </p:cNvPr>
          <p:cNvCxnSpPr>
            <a:cxnSpLocks/>
            <a:stCxn id="27" idx="2"/>
            <a:endCxn id="26" idx="0"/>
          </p:cNvCxnSpPr>
          <p:nvPr/>
        </p:nvCxnSpPr>
        <p:spPr>
          <a:xfrm>
            <a:off x="2976433" y="3111957"/>
            <a:ext cx="0" cy="5221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0B7C1EE7-71F7-6B4F-D34C-379DCC7C376F}"/>
              </a:ext>
            </a:extLst>
          </p:cNvPr>
          <p:cNvSpPr/>
          <p:nvPr/>
        </p:nvSpPr>
        <p:spPr>
          <a:xfrm>
            <a:off x="2524307" y="4794005"/>
            <a:ext cx="795466" cy="29252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50" dirty="0"/>
              <a:t>Counter in plan</a:t>
            </a:r>
          </a:p>
        </p:txBody>
      </p:sp>
      <p:cxnSp>
        <p:nvCxnSpPr>
          <p:cNvPr id="58" name="Straight Arrow Connector 57">
            <a:extLst>
              <a:ext uri="{FF2B5EF4-FFF2-40B4-BE49-F238E27FC236}">
                <a16:creationId xmlns:a16="http://schemas.microsoft.com/office/drawing/2014/main" id="{153297F0-3177-04CD-16C2-36C9AB8FDEB0}"/>
              </a:ext>
            </a:extLst>
          </p:cNvPr>
          <p:cNvCxnSpPr>
            <a:cxnSpLocks/>
          </p:cNvCxnSpPr>
          <p:nvPr/>
        </p:nvCxnSpPr>
        <p:spPr>
          <a:xfrm flipH="1" flipV="1">
            <a:off x="3624133" y="2794251"/>
            <a:ext cx="384261" cy="7916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2AC11F8C-0F28-1F74-A8AC-B78E269513FC}"/>
              </a:ext>
            </a:extLst>
          </p:cNvPr>
          <p:cNvCxnSpPr>
            <a:stCxn id="26" idx="3"/>
            <a:endCxn id="29" idx="1"/>
          </p:cNvCxnSpPr>
          <p:nvPr/>
        </p:nvCxnSpPr>
        <p:spPr>
          <a:xfrm flipV="1">
            <a:off x="3281233" y="3886948"/>
            <a:ext cx="710546" cy="215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C2DC9E51-BDEE-14E6-1A5F-B87C11A51AD9}"/>
              </a:ext>
            </a:extLst>
          </p:cNvPr>
          <p:cNvCxnSpPr>
            <a:stCxn id="54" idx="3"/>
            <a:endCxn id="29" idx="1"/>
          </p:cNvCxnSpPr>
          <p:nvPr/>
        </p:nvCxnSpPr>
        <p:spPr>
          <a:xfrm flipV="1">
            <a:off x="3319773" y="3886948"/>
            <a:ext cx="672006" cy="1053319"/>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6" name="TextBox 65">
            <a:extLst>
              <a:ext uri="{FF2B5EF4-FFF2-40B4-BE49-F238E27FC236}">
                <a16:creationId xmlns:a16="http://schemas.microsoft.com/office/drawing/2014/main" id="{A832D720-62A7-875A-50E7-2D1B1CF429F3}"/>
              </a:ext>
            </a:extLst>
          </p:cNvPr>
          <p:cNvSpPr txBox="1"/>
          <p:nvPr/>
        </p:nvSpPr>
        <p:spPr>
          <a:xfrm>
            <a:off x="1092685" y="2375674"/>
            <a:ext cx="1295400" cy="2616101"/>
          </a:xfrm>
          <a:prstGeom prst="rect">
            <a:avLst/>
          </a:prstGeom>
          <a:noFill/>
        </p:spPr>
        <p:txBody>
          <a:bodyPr wrap="square" rtlCol="0">
            <a:spAutoFit/>
          </a:bodyPr>
          <a:lstStyle/>
          <a:p>
            <a:r>
              <a:rPr lang="en-US" sz="1600" b="1" dirty="0"/>
              <a:t>Physical agent </a:t>
            </a:r>
          </a:p>
          <a:p>
            <a:endParaRPr lang="en-US" sz="1200" dirty="0"/>
          </a:p>
          <a:p>
            <a:r>
              <a:rPr lang="en-US" sz="1200" dirty="0"/>
              <a:t>has an event loop:</a:t>
            </a:r>
          </a:p>
          <a:p>
            <a:pPr marL="285750" indent="-285750">
              <a:buFont typeface="Arial" panose="020B0604020202020204" pitchFamily="34" charset="0"/>
              <a:buChar char="•"/>
            </a:pPr>
            <a:r>
              <a:rPr lang="en-US" sz="1200" dirty="0"/>
              <a:t>Read sensors</a:t>
            </a:r>
          </a:p>
          <a:p>
            <a:pPr marL="285750" indent="-285750">
              <a:buFont typeface="Arial" panose="020B0604020202020204" pitchFamily="34" charset="0"/>
              <a:buChar char="•"/>
            </a:pPr>
            <a:r>
              <a:rPr lang="en-US" sz="1200" dirty="0"/>
              <a:t>Call agent function</a:t>
            </a:r>
          </a:p>
          <a:p>
            <a:pPr marL="285750" indent="-285750">
              <a:buFont typeface="Arial" panose="020B0604020202020204" pitchFamily="34" charset="0"/>
              <a:buChar char="•"/>
            </a:pPr>
            <a:r>
              <a:rPr lang="en-US" sz="1200" dirty="0"/>
              <a:t>Execute action in the physical environment</a:t>
            </a:r>
          </a:p>
          <a:p>
            <a:pPr marL="285750" indent="-285750">
              <a:buFont typeface="Arial" panose="020B0604020202020204" pitchFamily="34" charset="0"/>
              <a:buChar char="•"/>
            </a:pPr>
            <a:r>
              <a:rPr lang="en-US" sz="1200" dirty="0"/>
              <a:t>Repeat</a:t>
            </a:r>
          </a:p>
        </p:txBody>
      </p:sp>
      <p:sp>
        <p:nvSpPr>
          <p:cNvPr id="67" name="TextBox 66">
            <a:extLst>
              <a:ext uri="{FF2B5EF4-FFF2-40B4-BE49-F238E27FC236}">
                <a16:creationId xmlns:a16="http://schemas.microsoft.com/office/drawing/2014/main" id="{E2D8A0B5-2575-659B-3EB2-DB7A163D7D89}"/>
              </a:ext>
            </a:extLst>
          </p:cNvPr>
          <p:cNvSpPr txBox="1"/>
          <p:nvPr/>
        </p:nvSpPr>
        <p:spPr>
          <a:xfrm rot="3894451">
            <a:off x="3599472" y="2892076"/>
            <a:ext cx="912202" cy="415498"/>
          </a:xfrm>
          <a:prstGeom prst="rect">
            <a:avLst/>
          </a:prstGeom>
          <a:noFill/>
        </p:spPr>
        <p:txBody>
          <a:bodyPr wrap="square" rtlCol="0">
            <a:spAutoFit/>
          </a:bodyPr>
          <a:lstStyle/>
          <a:p>
            <a:pPr algn="ctr"/>
            <a:r>
              <a:rPr lang="en-US" sz="1050" dirty="0"/>
              <a:t>Need  to plan or replan</a:t>
            </a:r>
          </a:p>
        </p:txBody>
      </p:sp>
      <p:sp>
        <p:nvSpPr>
          <p:cNvPr id="68" name="TextBox 67">
            <a:extLst>
              <a:ext uri="{FF2B5EF4-FFF2-40B4-BE49-F238E27FC236}">
                <a16:creationId xmlns:a16="http://schemas.microsoft.com/office/drawing/2014/main" id="{A03AB979-D3AE-7A42-908A-FCE005D22F76}"/>
              </a:ext>
            </a:extLst>
          </p:cNvPr>
          <p:cNvSpPr txBox="1"/>
          <p:nvPr/>
        </p:nvSpPr>
        <p:spPr>
          <a:xfrm rot="18182195">
            <a:off x="3389483" y="4406195"/>
            <a:ext cx="912202" cy="415498"/>
          </a:xfrm>
          <a:prstGeom prst="rect">
            <a:avLst/>
          </a:prstGeom>
          <a:noFill/>
        </p:spPr>
        <p:txBody>
          <a:bodyPr wrap="square" rtlCol="0">
            <a:spAutoFit/>
          </a:bodyPr>
          <a:lstStyle/>
          <a:p>
            <a:pPr algn="ctr"/>
            <a:r>
              <a:rPr lang="en-US" sz="1050" dirty="0"/>
              <a:t>Follow the plan</a:t>
            </a:r>
          </a:p>
        </p:txBody>
      </p:sp>
      <p:sp>
        <p:nvSpPr>
          <p:cNvPr id="69" name="TextBox 68">
            <a:extLst>
              <a:ext uri="{FF2B5EF4-FFF2-40B4-BE49-F238E27FC236}">
                <a16:creationId xmlns:a16="http://schemas.microsoft.com/office/drawing/2014/main" id="{375EE33E-FB2C-721F-EF76-2A3EC3DE72A8}"/>
              </a:ext>
            </a:extLst>
          </p:cNvPr>
          <p:cNvSpPr txBox="1"/>
          <p:nvPr/>
        </p:nvSpPr>
        <p:spPr>
          <a:xfrm>
            <a:off x="4607549" y="3001602"/>
            <a:ext cx="726737" cy="276999"/>
          </a:xfrm>
          <a:prstGeom prst="rect">
            <a:avLst/>
          </a:prstGeom>
          <a:noFill/>
        </p:spPr>
        <p:txBody>
          <a:bodyPr wrap="none" rtlCol="0">
            <a:spAutoFit/>
          </a:bodyPr>
          <a:lstStyle/>
          <a:p>
            <a:r>
              <a:rPr lang="en-US" sz="1200" dirty="0"/>
              <a:t>percepts</a:t>
            </a:r>
          </a:p>
        </p:txBody>
      </p:sp>
      <p:sp>
        <p:nvSpPr>
          <p:cNvPr id="70" name="TextBox 69">
            <a:extLst>
              <a:ext uri="{FF2B5EF4-FFF2-40B4-BE49-F238E27FC236}">
                <a16:creationId xmlns:a16="http://schemas.microsoft.com/office/drawing/2014/main" id="{E3E2FC15-F2AD-3226-002B-6DD69A27664D}"/>
              </a:ext>
            </a:extLst>
          </p:cNvPr>
          <p:cNvSpPr txBox="1"/>
          <p:nvPr/>
        </p:nvSpPr>
        <p:spPr>
          <a:xfrm>
            <a:off x="4591957" y="4237669"/>
            <a:ext cx="572593" cy="276999"/>
          </a:xfrm>
          <a:prstGeom prst="rect">
            <a:avLst/>
          </a:prstGeom>
          <a:noFill/>
        </p:spPr>
        <p:txBody>
          <a:bodyPr wrap="none" rtlCol="0">
            <a:spAutoFit/>
          </a:bodyPr>
          <a:lstStyle/>
          <a:p>
            <a:r>
              <a:rPr lang="en-US" sz="1200" dirty="0"/>
              <a:t>action</a:t>
            </a:r>
          </a:p>
        </p:txBody>
      </p:sp>
      <p:sp>
        <p:nvSpPr>
          <p:cNvPr id="71" name="TextBox 70">
            <a:extLst>
              <a:ext uri="{FF2B5EF4-FFF2-40B4-BE49-F238E27FC236}">
                <a16:creationId xmlns:a16="http://schemas.microsoft.com/office/drawing/2014/main" id="{75455819-E475-3473-AEA6-95B408637968}"/>
              </a:ext>
            </a:extLst>
          </p:cNvPr>
          <p:cNvSpPr txBox="1"/>
          <p:nvPr/>
        </p:nvSpPr>
        <p:spPr>
          <a:xfrm>
            <a:off x="5456762" y="2423478"/>
            <a:ext cx="970137" cy="276999"/>
          </a:xfrm>
          <a:prstGeom prst="rect">
            <a:avLst/>
          </a:prstGeom>
          <a:noFill/>
        </p:spPr>
        <p:txBody>
          <a:bodyPr wrap="none" rtlCol="0">
            <a:spAutoFit/>
          </a:bodyPr>
          <a:lstStyle/>
          <a:p>
            <a:r>
              <a:rPr lang="en-US" sz="1200" dirty="0"/>
              <a:t>Sensor input</a:t>
            </a:r>
          </a:p>
        </p:txBody>
      </p:sp>
      <p:sp>
        <p:nvSpPr>
          <p:cNvPr id="72" name="TextBox 71">
            <a:extLst>
              <a:ext uri="{FF2B5EF4-FFF2-40B4-BE49-F238E27FC236}">
                <a16:creationId xmlns:a16="http://schemas.microsoft.com/office/drawing/2014/main" id="{2614B56B-CD77-296C-B1E6-448390DE68FC}"/>
              </a:ext>
            </a:extLst>
          </p:cNvPr>
          <p:cNvSpPr txBox="1"/>
          <p:nvPr/>
        </p:nvSpPr>
        <p:spPr>
          <a:xfrm>
            <a:off x="5423878" y="4994397"/>
            <a:ext cx="1045502" cy="830997"/>
          </a:xfrm>
          <a:prstGeom prst="rect">
            <a:avLst/>
          </a:prstGeom>
          <a:noFill/>
        </p:spPr>
        <p:txBody>
          <a:bodyPr wrap="square" rtlCol="0">
            <a:spAutoFit/>
          </a:bodyPr>
          <a:lstStyle/>
          <a:p>
            <a:pPr algn="ctr"/>
            <a:r>
              <a:rPr lang="en-US" sz="1200" dirty="0"/>
              <a:t>Execute action in the physical environment</a:t>
            </a:r>
          </a:p>
        </p:txBody>
      </p:sp>
      <p:sp>
        <p:nvSpPr>
          <p:cNvPr id="73" name="Rectangle 72">
            <a:extLst>
              <a:ext uri="{FF2B5EF4-FFF2-40B4-BE49-F238E27FC236}">
                <a16:creationId xmlns:a16="http://schemas.microsoft.com/office/drawing/2014/main" id="{8D4F1B72-E637-F0D7-7C26-AC6CB57F21D9}"/>
              </a:ext>
            </a:extLst>
          </p:cNvPr>
          <p:cNvSpPr/>
          <p:nvPr/>
        </p:nvSpPr>
        <p:spPr>
          <a:xfrm>
            <a:off x="2388085" y="3347702"/>
            <a:ext cx="1073323" cy="18287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TextBox 73">
            <a:extLst>
              <a:ext uri="{FF2B5EF4-FFF2-40B4-BE49-F238E27FC236}">
                <a16:creationId xmlns:a16="http://schemas.microsoft.com/office/drawing/2014/main" id="{FEF9495C-D846-7623-5728-7AED271C7AC4}"/>
              </a:ext>
            </a:extLst>
          </p:cNvPr>
          <p:cNvSpPr txBox="1"/>
          <p:nvPr/>
        </p:nvSpPr>
        <p:spPr>
          <a:xfrm>
            <a:off x="2376361" y="3336782"/>
            <a:ext cx="795466" cy="307777"/>
          </a:xfrm>
          <a:prstGeom prst="rect">
            <a:avLst/>
          </a:prstGeom>
          <a:noFill/>
        </p:spPr>
        <p:txBody>
          <a:bodyPr wrap="square" rtlCol="0">
            <a:spAutoFit/>
          </a:bodyPr>
          <a:lstStyle/>
          <a:p>
            <a:r>
              <a:rPr lang="en-US" sz="1400" dirty="0"/>
              <a:t>State</a:t>
            </a:r>
          </a:p>
        </p:txBody>
      </p:sp>
      <p:grpSp>
        <p:nvGrpSpPr>
          <p:cNvPr id="78" name="Group 77">
            <a:extLst>
              <a:ext uri="{FF2B5EF4-FFF2-40B4-BE49-F238E27FC236}">
                <a16:creationId xmlns:a16="http://schemas.microsoft.com/office/drawing/2014/main" id="{66D5FF0F-4FBC-B030-AAAE-0C75628DC924}"/>
              </a:ext>
            </a:extLst>
          </p:cNvPr>
          <p:cNvGrpSpPr/>
          <p:nvPr/>
        </p:nvGrpSpPr>
        <p:grpSpPr>
          <a:xfrm>
            <a:off x="2627138" y="1395210"/>
            <a:ext cx="698589" cy="814231"/>
            <a:chOff x="1359385" y="1371600"/>
            <a:chExt cx="1022177" cy="1209520"/>
          </a:xfrm>
        </p:grpSpPr>
        <p:pic>
          <p:nvPicPr>
            <p:cNvPr id="7" name="Picture 2">
              <a:extLst>
                <a:ext uri="{FF2B5EF4-FFF2-40B4-BE49-F238E27FC236}">
                  <a16:creationId xmlns:a16="http://schemas.microsoft.com/office/drawing/2014/main" id="{FC0755DE-063C-ECDE-1711-46875EE34DE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1505352" y="1462344"/>
              <a:ext cx="746844" cy="746844"/>
            </a:xfrm>
            <a:prstGeom prst="rect">
              <a:avLst/>
            </a:prstGeom>
            <a:noFill/>
            <a:ln w="9525">
              <a:noFill/>
              <a:miter lim="800000"/>
              <a:headEnd/>
              <a:tailEnd/>
            </a:ln>
          </p:spPr>
        </p:pic>
        <p:sp>
          <p:nvSpPr>
            <p:cNvPr id="75" name="Flowchart: Document 74">
              <a:extLst>
                <a:ext uri="{FF2B5EF4-FFF2-40B4-BE49-F238E27FC236}">
                  <a16:creationId xmlns:a16="http://schemas.microsoft.com/office/drawing/2014/main" id="{A964E517-F8C7-5FEE-1FFC-CA4C4093CD32}"/>
                </a:ext>
              </a:extLst>
            </p:cNvPr>
            <p:cNvSpPr/>
            <p:nvPr/>
          </p:nvSpPr>
          <p:spPr>
            <a:xfrm>
              <a:off x="1359385" y="1371600"/>
              <a:ext cx="1022177" cy="1209520"/>
            </a:xfrm>
            <a:prstGeom prst="flowChartDocumen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TextBox 80">
            <a:extLst>
              <a:ext uri="{FF2B5EF4-FFF2-40B4-BE49-F238E27FC236}">
                <a16:creationId xmlns:a16="http://schemas.microsoft.com/office/drawing/2014/main" id="{13822271-07B3-F1D4-8308-615D8DE88316}"/>
              </a:ext>
            </a:extLst>
          </p:cNvPr>
          <p:cNvSpPr txBox="1"/>
          <p:nvPr/>
        </p:nvSpPr>
        <p:spPr>
          <a:xfrm>
            <a:off x="432690" y="5856889"/>
            <a:ext cx="841357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event loop calls the agent function for the next action.</a:t>
            </a:r>
          </a:p>
          <a:p>
            <a:pPr marL="285750" indent="-285750">
              <a:buFont typeface="Arial" panose="020B0604020202020204" pitchFamily="34" charset="0"/>
              <a:buChar char="•"/>
            </a:pPr>
            <a:r>
              <a:rPr lang="en-US" sz="1600" dirty="0"/>
              <a:t>The agent function follows the plan or calls the planning function if there is no plan yet or it thinks the current plan does not work based on the percepts (replanning).</a:t>
            </a:r>
          </a:p>
        </p:txBody>
      </p:sp>
    </p:spTree>
    <p:extLst>
      <p:ext uri="{BB962C8B-B14F-4D97-AF65-F5344CB8AC3E}">
        <p14:creationId xmlns:p14="http://schemas.microsoft.com/office/powerpoint/2010/main" val="3928293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1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transition function as a compact description of the </a:t>
            </a:r>
            <a:r>
              <a:rPr lang="en-US" sz="1400" b="1" dirty="0"/>
              <a:t>transition model.</a:t>
            </a:r>
            <a:endParaRPr lang="en-US" sz="1400" dirty="0"/>
          </a:p>
          <a:p>
            <a:pPr lvl="1"/>
            <a:r>
              <a:rPr lang="en-US" sz="1400" dirty="0"/>
              <a:t>The search tree is built on the fly, and we have to deal with </a:t>
            </a:r>
            <a:r>
              <a:rPr lang="en-US" sz="1400" b="1" dirty="0"/>
              <a:t>cycles, redundant paths, and memory management</a:t>
            </a:r>
            <a:r>
              <a:rPr lang="en-US" sz="1400" dirty="0"/>
              <a:t>.</a:t>
            </a:r>
          </a:p>
          <a:p>
            <a:pPr lvl="1"/>
            <a:endParaRPr lang="en-US" sz="1400" dirty="0"/>
          </a:p>
          <a:p>
            <a:r>
              <a:rPr lang="en-US" sz="1400" dirty="0"/>
              <a:t>IDS is a memory efficient method used often in AI for </a:t>
            </a:r>
            <a:r>
              <a:rPr lang="en-US" sz="1400" b="1" dirty="0"/>
              <a:t>uninformed search</a:t>
            </a:r>
            <a:r>
              <a:rPr lang="en-US" sz="1400" dirty="0"/>
              <a:t>.</a:t>
            </a:r>
          </a:p>
          <a:p>
            <a:r>
              <a:rPr lang="en-US" sz="1400" b="1" dirty="0"/>
              <a:t>Informed search </a:t>
            </a:r>
            <a:r>
              <a:rPr lang="en-US" sz="1400" dirty="0"/>
              <a:t>uses heuristics based on knowledge or percepts to improve search performance (i.e., A* expand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21122</TotalTime>
  <Words>6763</Words>
  <Application>Microsoft Office PowerPoint</Application>
  <PresentationFormat>On-screen Show (4:3)</PresentationFormat>
  <Paragraphs>1028</Paragraphs>
  <Slides>90</Slides>
  <Notes>65</Notes>
  <HiddenSlides>11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90</vt:i4>
      </vt:variant>
    </vt:vector>
  </HeadingPairs>
  <TitlesOfParts>
    <vt:vector size="98" baseType="lpstr">
      <vt:lpstr>Arial</vt:lpstr>
      <vt:lpstr>Calibri</vt:lpstr>
      <vt:lpstr>Calibri Light</vt:lpstr>
      <vt:lpstr>Cambria Math</vt:lpstr>
      <vt:lpstr>source sans pro</vt:lpstr>
      <vt:lpstr>Times New Roman</vt:lpstr>
      <vt:lpstr>Wingdings</vt:lpstr>
      <vt:lpstr>Office Theme</vt:lpstr>
      <vt:lpstr>CS 5/7320  Artificial Intelligence  Solving problems by searching AIMA Chapter 3</vt:lpstr>
      <vt:lpstr>Contents</vt:lpstr>
      <vt:lpstr>What are Search Problems?</vt:lpstr>
      <vt:lpstr>Remember: Goal-based Agent</vt:lpstr>
      <vt:lpstr>What are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Solving Search Problems</vt:lpstr>
      <vt:lpstr>Issue: Transition Model is Not a Tree! It can have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 Properties</vt:lpstr>
      <vt:lpstr>Search Strategies: Time and Space Complexity</vt:lpstr>
      <vt:lpstr>State Space for Search</vt:lpstr>
      <vt:lpstr>State Space</vt:lpstr>
      <vt:lpstr>PowerPoint Presentation</vt:lpstr>
      <vt:lpstr>PowerPoint Presentation</vt:lpstr>
      <vt:lpstr>Example: What is the State Space Size?</vt:lpstr>
      <vt:lpstr>Examples: What is the State Space Size?</vt:lpstr>
      <vt:lpstr>Examples: What is the State Space Size?</vt:lpstr>
      <vt:lpstr>Example: What is the Search Complexity?</vt:lpstr>
      <vt:lpstr>Examples: What is the  Search Complexity?</vt:lpstr>
      <vt:lpstr>Examples: What is the  Search Complexity?</vt:lpstr>
      <vt:lpstr>Uninformed Search</vt:lpstr>
      <vt:lpstr>Uninformed Search Strategies</vt:lpstr>
      <vt:lpstr>Breadth-First Search (BFS)</vt:lpstr>
      <vt:lpstr>Implementation: BFS</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Example: Effect of Information in Search</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Planning vs. Execution Phase</vt:lpstr>
      <vt:lpstr>Complete Planning Agent for a Maze-Solving Agent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172</cp:revision>
  <dcterms:created xsi:type="dcterms:W3CDTF">2020-09-15T14:04:03Z</dcterms:created>
  <dcterms:modified xsi:type="dcterms:W3CDTF">2024-10-22T17:09:26Z</dcterms:modified>
</cp:coreProperties>
</file>